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1"/>
  </p:notesMasterIdLst>
  <p:sldIdLst>
    <p:sldId id="256" r:id="rId2"/>
    <p:sldId id="277" r:id="rId3"/>
    <p:sldId id="284" r:id="rId4"/>
    <p:sldId id="291" r:id="rId5"/>
    <p:sldId id="257" r:id="rId6"/>
    <p:sldId id="258" r:id="rId7"/>
    <p:sldId id="268" r:id="rId8"/>
    <p:sldId id="267" r:id="rId9"/>
    <p:sldId id="270" r:id="rId10"/>
    <p:sldId id="259" r:id="rId11"/>
    <p:sldId id="269" r:id="rId12"/>
    <p:sldId id="271" r:id="rId13"/>
    <p:sldId id="272" r:id="rId14"/>
    <p:sldId id="273" r:id="rId15"/>
    <p:sldId id="265" r:id="rId16"/>
    <p:sldId id="275" r:id="rId17"/>
    <p:sldId id="280" r:id="rId18"/>
    <p:sldId id="281" r:id="rId19"/>
    <p:sldId id="263" r:id="rId20"/>
    <p:sldId id="276" r:id="rId21"/>
    <p:sldId id="287" r:id="rId22"/>
    <p:sldId id="288" r:id="rId23"/>
    <p:sldId id="289" r:id="rId24"/>
    <p:sldId id="262" r:id="rId25"/>
    <p:sldId id="279" r:id="rId26"/>
    <p:sldId id="264" r:id="rId27"/>
    <p:sldId id="285" r:id="rId28"/>
    <p:sldId id="286" r:id="rId29"/>
    <p:sldId id="260" r:id="rId30"/>
    <p:sldId id="282" r:id="rId31"/>
    <p:sldId id="283" r:id="rId32"/>
    <p:sldId id="278" r:id="rId33"/>
    <p:sldId id="266" r:id="rId34"/>
    <p:sldId id="293" r:id="rId35"/>
    <p:sldId id="292" r:id="rId36"/>
    <p:sldId id="294" r:id="rId37"/>
    <p:sldId id="296" r:id="rId38"/>
    <p:sldId id="297" r:id="rId39"/>
    <p:sldId id="26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97" autoAdjust="0"/>
    <p:restoredTop sz="94660"/>
  </p:normalViewPr>
  <p:slideViewPr>
    <p:cSldViewPr snapToGrid="0">
      <p:cViewPr varScale="1">
        <p:scale>
          <a:sx n="113" d="100"/>
          <a:sy n="113" d="100"/>
        </p:scale>
        <p:origin x="1242" y="96"/>
      </p:cViewPr>
      <p:guideLst/>
    </p:cSldViewPr>
  </p:slideViewPr>
  <p:notesTextViewPr>
    <p:cViewPr>
      <p:scale>
        <a:sx n="3" d="2"/>
        <a:sy n="3" d="2"/>
      </p:scale>
      <p:origin x="0" y="0"/>
    </p:cViewPr>
  </p:notesTextViewPr>
  <p:sorterViewPr>
    <p:cViewPr>
      <p:scale>
        <a:sx n="100" d="100"/>
        <a:sy n="100" d="100"/>
      </p:scale>
      <p:origin x="0" y="-50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E4210-EA15-4D45-BA9C-6FB9043163D9}" type="datetimeFigureOut">
              <a:rPr lang="en-US" smtClean="0"/>
              <a:t>3/5/2017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6ADEB-E4FC-4039-908D-1671AF9A580A}" type="slidenum">
              <a:rPr lang="en-US" smtClean="0"/>
              <a:t>‹#›</a:t>
            </a:fld>
            <a:endParaRPr lang="en-US"/>
          </a:p>
        </p:txBody>
      </p:sp>
    </p:spTree>
    <p:extLst>
      <p:ext uri="{BB962C8B-B14F-4D97-AF65-F5344CB8AC3E}">
        <p14:creationId xmlns:p14="http://schemas.microsoft.com/office/powerpoint/2010/main" val="201242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3/5/2017</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328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984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3/5/2017</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55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3/5/2017</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155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3/5/2017</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757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043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601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957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3/5/2017</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530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633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3/5/2017</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72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911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913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348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223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430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073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3/5/2017</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565895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xml"/><Relationship Id="rId5" Type="http://schemas.openxmlformats.org/officeDocument/2006/relationships/image" Target="../media/image48.sv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10.xml"/><Relationship Id="rId5" Type="http://schemas.openxmlformats.org/officeDocument/2006/relationships/image" Target="../media/image54.jpeg"/><Relationship Id="rId4" Type="http://schemas.openxmlformats.org/officeDocument/2006/relationships/image" Target="../media/image53.jp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0.xml"/><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3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83.jpeg"/><Relationship Id="rId5" Type="http://schemas.microsoft.com/office/2007/relationships/hdphoto" Target="../media/hdphoto2.wdp"/><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cid:b84de0be-5732-4494-98cd-37c8272f121c@icloud.com" TargetMode="External"/><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cap="none" dirty="0"/>
              <a:t>the</a:t>
            </a:r>
            <a:r>
              <a:rPr lang="en-US" i="1" dirty="0"/>
              <a:t> </a:t>
            </a:r>
            <a:r>
              <a:rPr lang="en-US" i="1" dirty="0">
                <a:solidFill>
                  <a:srgbClr val="FFFF00"/>
                </a:solidFill>
              </a:rPr>
              <a:t>Spirit</a:t>
            </a:r>
            <a:r>
              <a:rPr lang="en-US" dirty="0"/>
              <a:t> of </a:t>
            </a:r>
            <a:r>
              <a:rPr lang="en-US" b="1" dirty="0">
                <a:solidFill>
                  <a:srgbClr val="00B0F0"/>
                </a:solidFill>
              </a:rPr>
              <a:t>Dunwoody</a:t>
            </a:r>
          </a:p>
        </p:txBody>
      </p:sp>
      <p:sp>
        <p:nvSpPr>
          <p:cNvPr id="3" name="Subtitle 2"/>
          <p:cNvSpPr>
            <a:spLocks noGrp="1"/>
          </p:cNvSpPr>
          <p:nvPr>
            <p:ph type="subTitle" idx="1"/>
          </p:nvPr>
        </p:nvSpPr>
        <p:spPr/>
        <p:txBody>
          <a:bodyPr/>
          <a:lstStyle/>
          <a:p>
            <a:r>
              <a:rPr lang="en-US" dirty="0"/>
              <a:t>2016-17 Year In Review</a:t>
            </a:r>
          </a:p>
        </p:txBody>
      </p:sp>
      <p:pic>
        <p:nvPicPr>
          <p:cNvPr id="1026" name="Picture 2" descr="1617RS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31339" y="4447748"/>
            <a:ext cx="3058756" cy="14623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extLst>
      <p:ext uri="{BB962C8B-B14F-4D97-AF65-F5344CB8AC3E}">
        <p14:creationId xmlns:p14="http://schemas.microsoft.com/office/powerpoint/2010/main" val="2303484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C000"/>
                </a:solidFill>
              </a:rPr>
              <a:t>STARTING with Visit to Center for Civil  and Human Rights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062" y="2205024"/>
            <a:ext cx="5806773" cy="4355080"/>
          </a:xfrm>
          <a:prstGeom prst="rect">
            <a:avLst/>
          </a:prstGeom>
        </p:spPr>
      </p:pic>
      <p:pic>
        <p:nvPicPr>
          <p:cNvPr id="3" name="Picture 2"/>
          <p:cNvPicPr>
            <a:picLocks noChangeAspect="1"/>
          </p:cNvPicPr>
          <p:nvPr/>
        </p:nvPicPr>
        <p:blipFill>
          <a:blip r:embed="rId3"/>
          <a:stretch>
            <a:fillRect/>
          </a:stretch>
        </p:blipFill>
        <p:spPr>
          <a:xfrm>
            <a:off x="5076654" y="2205024"/>
            <a:ext cx="3472986" cy="1649668"/>
          </a:xfrm>
          <a:prstGeom prst="rect">
            <a:avLst/>
          </a:prstGeom>
        </p:spPr>
      </p:pic>
    </p:spTree>
    <p:extLst>
      <p:ext uri="{BB962C8B-B14F-4D97-AF65-F5344CB8AC3E}">
        <p14:creationId xmlns:p14="http://schemas.microsoft.com/office/powerpoint/2010/main" val="419093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C000"/>
                </a:solidFill>
              </a:rPr>
              <a:t>And continuing with fierce conversations …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000" y="1915886"/>
            <a:ext cx="5109029" cy="286698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256" y="4005942"/>
            <a:ext cx="3294743" cy="247105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7809" y="2367850"/>
            <a:ext cx="2617409" cy="1963057"/>
          </a:xfrm>
          <a:prstGeom prst="rect">
            <a:avLst/>
          </a:prstGeom>
        </p:spPr>
      </p:pic>
      <p:sp>
        <p:nvSpPr>
          <p:cNvPr id="7" name="TextBox 6"/>
          <p:cNvSpPr txBox="1"/>
          <p:nvPr/>
        </p:nvSpPr>
        <p:spPr>
          <a:xfrm>
            <a:off x="1814286" y="5065486"/>
            <a:ext cx="3222171" cy="923330"/>
          </a:xfrm>
          <a:prstGeom prst="rect">
            <a:avLst/>
          </a:prstGeom>
          <a:noFill/>
        </p:spPr>
        <p:txBody>
          <a:bodyPr wrap="square" rtlCol="0">
            <a:spAutoFit/>
          </a:bodyPr>
          <a:lstStyle/>
          <a:p>
            <a:r>
              <a:rPr lang="en-US" dirty="0"/>
              <a:t>A workshop on communication skills facilitated by PP Larry Hart</a:t>
            </a:r>
          </a:p>
        </p:txBody>
      </p:sp>
    </p:spTree>
    <p:extLst>
      <p:ext uri="{BB962C8B-B14F-4D97-AF65-F5344CB8AC3E}">
        <p14:creationId xmlns:p14="http://schemas.microsoft.com/office/powerpoint/2010/main" val="235365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764373"/>
            <a:ext cx="4892040" cy="1254927"/>
          </a:xfrm>
        </p:spPr>
        <p:txBody>
          <a:bodyPr>
            <a:noAutofit/>
          </a:bodyPr>
          <a:lstStyle/>
          <a:p>
            <a:r>
              <a:rPr lang="en-US" sz="2800" dirty="0">
                <a:solidFill>
                  <a:srgbClr val="FFC000"/>
                </a:solidFill>
              </a:rPr>
              <a:t>Packing meals to feed 10,000 people … </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56233" y="647030"/>
            <a:ext cx="2714172" cy="229097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625146" y="2778127"/>
            <a:ext cx="4372427" cy="327932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43099" y="2530929"/>
            <a:ext cx="3023577" cy="2612571"/>
          </a:xfrm>
          <a:prstGeom prst="rect">
            <a:avLst/>
          </a:prstGeom>
        </p:spPr>
      </p:pic>
      <p:sp>
        <p:nvSpPr>
          <p:cNvPr id="9" name="TextBox 8"/>
          <p:cNvSpPr txBox="1"/>
          <p:nvPr/>
        </p:nvSpPr>
        <p:spPr>
          <a:xfrm>
            <a:off x="5743098" y="5172528"/>
            <a:ext cx="3139645" cy="1477328"/>
          </a:xfrm>
          <a:prstGeom prst="rect">
            <a:avLst/>
          </a:prstGeom>
          <a:noFill/>
        </p:spPr>
        <p:txBody>
          <a:bodyPr wrap="square" rtlCol="0">
            <a:spAutoFit/>
          </a:bodyPr>
          <a:lstStyle/>
          <a:p>
            <a:r>
              <a:rPr lang="en-US" dirty="0"/>
              <a:t>With Rotarian Hoshi Daruwalla having students sound the gong to celebrate each 1,000 meals packed</a:t>
            </a: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6058" y="1603318"/>
            <a:ext cx="1604962" cy="1546286"/>
          </a:xfrm>
          <a:prstGeom prst="rect">
            <a:avLst/>
          </a:prstGeom>
        </p:spPr>
      </p:pic>
    </p:spTree>
    <p:extLst>
      <p:ext uri="{BB962C8B-B14F-4D97-AF65-F5344CB8AC3E}">
        <p14:creationId xmlns:p14="http://schemas.microsoft.com/office/powerpoint/2010/main" val="230415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096" y="5878286"/>
            <a:ext cx="8573104" cy="646331"/>
          </a:xfrm>
          <a:prstGeom prst="rect">
            <a:avLst/>
          </a:prstGeom>
          <a:noFill/>
        </p:spPr>
        <p:txBody>
          <a:bodyPr wrap="square" rtlCol="0">
            <a:spAutoFit/>
          </a:bodyPr>
          <a:lstStyle/>
          <a:p>
            <a:pPr algn="r"/>
            <a:r>
              <a:rPr lang="en-US" dirty="0"/>
              <a:t>In a “Shark Tank” facilitated by Rotaract Club of Metro Atlanta GRSP students brainstorm ideas for making a difference in the world</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52" y="1465943"/>
            <a:ext cx="8836348" cy="4296229"/>
          </a:xfrm>
          <a:prstGeom prst="rect">
            <a:avLst/>
          </a:prstGeom>
        </p:spPr>
      </p:pic>
      <p:sp>
        <p:nvSpPr>
          <p:cNvPr id="2" name="Title 1"/>
          <p:cNvSpPr>
            <a:spLocks noGrp="1"/>
          </p:cNvSpPr>
          <p:nvPr>
            <p:ph type="title"/>
          </p:nvPr>
        </p:nvSpPr>
        <p:spPr>
          <a:xfrm>
            <a:off x="2461260" y="206480"/>
            <a:ext cx="6377940" cy="1293028"/>
          </a:xfrm>
        </p:spPr>
        <p:txBody>
          <a:bodyPr>
            <a:noAutofit/>
          </a:bodyPr>
          <a:lstStyle/>
          <a:p>
            <a:r>
              <a:rPr lang="en-US" sz="2800" dirty="0">
                <a:solidFill>
                  <a:srgbClr val="FFC000"/>
                </a:solidFill>
              </a:rPr>
              <a:t>And presenting programs to serve humanity</a:t>
            </a:r>
          </a:p>
        </p:txBody>
      </p:sp>
    </p:spTree>
    <p:extLst>
      <p:ext uri="{BB962C8B-B14F-4D97-AF65-F5344CB8AC3E}">
        <p14:creationId xmlns:p14="http://schemas.microsoft.com/office/powerpoint/2010/main" val="118296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C000"/>
                </a:solidFill>
              </a:rPr>
              <a:t>Thanks to our LEADERSHIP weekend partners</a:t>
            </a:r>
          </a:p>
        </p:txBody>
      </p:sp>
      <p:sp>
        <p:nvSpPr>
          <p:cNvPr id="3" name="TextBox 2"/>
          <p:cNvSpPr txBox="1"/>
          <p:nvPr/>
        </p:nvSpPr>
        <p:spPr>
          <a:xfrm>
            <a:off x="716875" y="2057401"/>
            <a:ext cx="4188499" cy="3881832"/>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dirty="0"/>
              <a:t>Georgia Rotary Student Program</a:t>
            </a:r>
          </a:p>
          <a:p>
            <a:pPr marL="285750" indent="-285750">
              <a:lnSpc>
                <a:spcPct val="114000"/>
              </a:lnSpc>
              <a:buFont typeface="Arial" panose="020B0604020202020204" pitchFamily="34" charset="0"/>
              <a:buChar char="•"/>
            </a:pPr>
            <a:r>
              <a:rPr lang="en-US" dirty="0"/>
              <a:t>DeKalb Rotary Council</a:t>
            </a:r>
          </a:p>
          <a:p>
            <a:pPr marL="285750" indent="-285750">
              <a:lnSpc>
                <a:spcPct val="114000"/>
              </a:lnSpc>
              <a:buFont typeface="Arial" panose="020B0604020202020204" pitchFamily="34" charset="0"/>
              <a:buChar char="•"/>
            </a:pPr>
            <a:r>
              <a:rPr lang="en-US" dirty="0"/>
              <a:t>Rotary Club of Atlanta</a:t>
            </a:r>
          </a:p>
          <a:p>
            <a:pPr marL="285750" indent="-285750">
              <a:lnSpc>
                <a:spcPct val="114000"/>
              </a:lnSpc>
              <a:buFont typeface="Arial" panose="020B0604020202020204" pitchFamily="34" charset="0"/>
              <a:buChar char="•"/>
            </a:pPr>
            <a:r>
              <a:rPr lang="en-US" dirty="0"/>
              <a:t>Rotary Club of Brookhaven</a:t>
            </a:r>
          </a:p>
          <a:p>
            <a:pPr marL="285750" indent="-285750">
              <a:lnSpc>
                <a:spcPct val="114000"/>
              </a:lnSpc>
              <a:buFont typeface="Arial" panose="020B0604020202020204" pitchFamily="34" charset="0"/>
              <a:buChar char="•"/>
            </a:pPr>
            <a:r>
              <a:rPr lang="en-US" dirty="0"/>
              <a:t>Rotary Club of Buckhead</a:t>
            </a:r>
          </a:p>
          <a:p>
            <a:pPr marL="285750" indent="-285750">
              <a:lnSpc>
                <a:spcPct val="114000"/>
              </a:lnSpc>
              <a:buFont typeface="Arial" panose="020B0604020202020204" pitchFamily="34" charset="0"/>
              <a:buChar char="•"/>
            </a:pPr>
            <a:r>
              <a:rPr lang="en-US" dirty="0"/>
              <a:t>Rotary Club of North Atlanta</a:t>
            </a:r>
          </a:p>
          <a:p>
            <a:pPr marL="285750" indent="-285750">
              <a:lnSpc>
                <a:spcPct val="114000"/>
              </a:lnSpc>
              <a:buFont typeface="Arial" panose="020B0604020202020204" pitchFamily="34" charset="0"/>
              <a:buChar char="•"/>
            </a:pPr>
            <a:r>
              <a:rPr lang="en-US" dirty="0"/>
              <a:t>Rotary Club of Roswell</a:t>
            </a:r>
          </a:p>
          <a:p>
            <a:pPr marL="285750" indent="-285750">
              <a:lnSpc>
                <a:spcPct val="114000"/>
              </a:lnSpc>
              <a:buFont typeface="Arial" panose="020B0604020202020204" pitchFamily="34" charset="0"/>
              <a:buChar char="•"/>
            </a:pPr>
            <a:r>
              <a:rPr lang="en-US" dirty="0"/>
              <a:t>Rotaract Club of Metro Atlanta</a:t>
            </a:r>
          </a:p>
          <a:p>
            <a:pPr marL="285750" indent="-285750">
              <a:lnSpc>
                <a:spcPct val="114000"/>
              </a:lnSpc>
              <a:buFont typeface="Arial" panose="020B0604020202020204" pitchFamily="34" charset="0"/>
              <a:buChar char="•"/>
            </a:pPr>
            <a:r>
              <a:rPr lang="en-US" dirty="0"/>
              <a:t>Our weekend host families </a:t>
            </a:r>
          </a:p>
          <a:p>
            <a:pPr marL="285750" indent="-285750">
              <a:lnSpc>
                <a:spcPct val="114000"/>
              </a:lnSpc>
              <a:buFont typeface="Arial" panose="020B0604020202020204" pitchFamily="34" charset="0"/>
              <a:buChar char="•"/>
            </a:pPr>
            <a:r>
              <a:rPr lang="en-US" dirty="0"/>
              <a:t>Our Saturday dinner hosts Cathie Brumfield, Jennie Stipick and Carter Stout</a:t>
            </a:r>
          </a:p>
        </p:txBody>
      </p:sp>
      <p:pic>
        <p:nvPicPr>
          <p:cNvPr id="5" name="Picture 4"/>
          <p:cNvPicPr>
            <a:picLocks noChangeAspect="1"/>
          </p:cNvPicPr>
          <p:nvPr/>
        </p:nvPicPr>
        <p:blipFill>
          <a:blip r:embed="rId2"/>
          <a:stretch>
            <a:fillRect/>
          </a:stretch>
        </p:blipFill>
        <p:spPr>
          <a:xfrm>
            <a:off x="5115414" y="2057401"/>
            <a:ext cx="3434226" cy="2275175"/>
          </a:xfrm>
          <a:prstGeom prst="rect">
            <a:avLst/>
          </a:prstGeom>
        </p:spPr>
      </p:pic>
    </p:spTree>
    <p:extLst>
      <p:ext uri="{BB962C8B-B14F-4D97-AF65-F5344CB8AC3E}">
        <p14:creationId xmlns:p14="http://schemas.microsoft.com/office/powerpoint/2010/main" val="12068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812" y="536389"/>
            <a:ext cx="4689571" cy="819355"/>
          </a:xfrm>
        </p:spPr>
        <p:txBody>
          <a:bodyPr>
            <a:normAutofit fontScale="90000"/>
          </a:bodyPr>
          <a:lstStyle/>
          <a:p>
            <a:r>
              <a:rPr lang="en-US" dirty="0">
                <a:solidFill>
                  <a:srgbClr val="92D050"/>
                </a:solidFill>
              </a:rPr>
              <a:t>Volunteering for</a:t>
            </a:r>
            <a:br>
              <a:rPr lang="en-US" dirty="0">
                <a:solidFill>
                  <a:srgbClr val="92D050"/>
                </a:solidFill>
              </a:rPr>
            </a:br>
            <a:r>
              <a:rPr lang="en-US" dirty="0">
                <a:solidFill>
                  <a:srgbClr val="92D050"/>
                </a:solidFill>
              </a:rPr>
              <a:t>Junior achievement</a:t>
            </a:r>
          </a:p>
        </p:txBody>
      </p:sp>
      <p:sp>
        <p:nvSpPr>
          <p:cNvPr id="4" name="Text Placeholder 3"/>
          <p:cNvSpPr>
            <a:spLocks noGrp="1"/>
          </p:cNvSpPr>
          <p:nvPr>
            <p:ph type="body" sz="half" idx="2"/>
          </p:nvPr>
        </p:nvSpPr>
        <p:spPr>
          <a:xfrm>
            <a:off x="4106817" y="1355744"/>
            <a:ext cx="4689566" cy="746924"/>
          </a:xfrm>
        </p:spPr>
        <p:txBody>
          <a:bodyPr>
            <a:normAutofit/>
          </a:bodyPr>
          <a:lstStyle/>
          <a:p>
            <a:r>
              <a:rPr lang="en-US" dirty="0"/>
              <a:t>Building financial literacy by volunteering at Chick-Fil-A Foundation JA Discovery Center</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5225" y="1956550"/>
            <a:ext cx="5091158" cy="381836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098" y="1729205"/>
            <a:ext cx="2756415" cy="2490369"/>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607" y="3865734"/>
            <a:ext cx="2505768" cy="2367714"/>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59037" y="4381332"/>
            <a:ext cx="1868488" cy="2133767"/>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29141" y="946066"/>
            <a:ext cx="1596743" cy="2019300"/>
          </a:xfrm>
          <a:prstGeom prst="rect">
            <a:avLst/>
          </a:prstGeom>
        </p:spPr>
      </p:pic>
    </p:spTree>
    <p:extLst>
      <p:ext uri="{BB962C8B-B14F-4D97-AF65-F5344CB8AC3E}">
        <p14:creationId xmlns:p14="http://schemas.microsoft.com/office/powerpoint/2010/main" val="71214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8159352" cy="819355"/>
          </a:xfrm>
        </p:spPr>
        <p:txBody>
          <a:bodyPr>
            <a:normAutofit fontScale="90000"/>
          </a:bodyPr>
          <a:lstStyle/>
          <a:p>
            <a:r>
              <a:rPr lang="en-US" dirty="0">
                <a:solidFill>
                  <a:schemeClr val="accent4"/>
                </a:solidFill>
              </a:rPr>
              <a:t>Coaching PCMS for Quiz Bowl 2017: Everyone wins!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594359" y="5516715"/>
            <a:ext cx="8070669" cy="855055"/>
          </a:xfrm>
        </p:spPr>
        <p:txBody>
          <a:bodyPr>
            <a:normAutofit/>
          </a:bodyPr>
          <a:lstStyle/>
          <a:p>
            <a:r>
              <a:rPr lang="en-US" dirty="0"/>
              <a:t>Each year, Dunwoody Rotarians coach the Peachtree Charter Middle School Quiz Bowl team – readying them for inter-school competitions and their face-off with Dunwoody Rotary. This year, Rotarians pulled out their second win in a row!</a:t>
            </a:r>
          </a:p>
        </p:txBody>
      </p:sp>
      <p:pic>
        <p:nvPicPr>
          <p:cNvPr id="2050" name="Picture 2" descr="DTBB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2596" y="3120462"/>
            <a:ext cx="1752019" cy="126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36363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8554" y="4165601"/>
            <a:ext cx="4172545" cy="2400300"/>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3258" y="2057401"/>
            <a:ext cx="2787842" cy="231378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0200" y="342900"/>
            <a:ext cx="2836703" cy="433070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8879" y="3679022"/>
            <a:ext cx="2662027" cy="2832101"/>
          </a:xfrm>
          <a:prstGeom prst="rect">
            <a:avLst/>
          </a:prstGeom>
        </p:spPr>
      </p:pic>
      <p:sp>
        <p:nvSpPr>
          <p:cNvPr id="7" name="TextBox 6"/>
          <p:cNvSpPr txBox="1"/>
          <p:nvPr/>
        </p:nvSpPr>
        <p:spPr>
          <a:xfrm>
            <a:off x="6388100" y="1268052"/>
            <a:ext cx="2412999" cy="2862322"/>
          </a:xfrm>
          <a:prstGeom prst="rect">
            <a:avLst/>
          </a:prstGeom>
          <a:noFill/>
        </p:spPr>
        <p:txBody>
          <a:bodyPr wrap="square" rtlCol="0">
            <a:spAutoFit/>
          </a:bodyPr>
          <a:lstStyle/>
          <a:p>
            <a:r>
              <a:rPr lang="en-US" dirty="0"/>
              <a:t>During the holidays, Dunwoody gives a new book to each student at Dresden Elementary. At a regular meeting, Jack Clark (left) led Rotarians in adding bookplates. The result …</a:t>
            </a:r>
          </a:p>
        </p:txBody>
      </p:sp>
      <p:sp>
        <p:nvSpPr>
          <p:cNvPr id="2" name="Title 1"/>
          <p:cNvSpPr>
            <a:spLocks noGrp="1"/>
          </p:cNvSpPr>
          <p:nvPr>
            <p:ph type="title"/>
          </p:nvPr>
        </p:nvSpPr>
        <p:spPr>
          <a:xfrm>
            <a:off x="2286000" y="149376"/>
            <a:ext cx="6515099" cy="1293028"/>
          </a:xfrm>
        </p:spPr>
        <p:txBody>
          <a:bodyPr>
            <a:normAutofit/>
          </a:bodyPr>
          <a:lstStyle/>
          <a:p>
            <a:r>
              <a:rPr lang="en-US" sz="3200" dirty="0">
                <a:solidFill>
                  <a:srgbClr val="FFC000"/>
                </a:solidFill>
              </a:rPr>
              <a:t>GIVING BOOKS TO DRESDEN: </a:t>
            </a:r>
            <a:r>
              <a:rPr lang="en-US" sz="3200" b="1" dirty="0">
                <a:solidFill>
                  <a:srgbClr val="FFC000"/>
                </a:solidFill>
              </a:rPr>
              <a:t/>
            </a:r>
            <a:br>
              <a:rPr lang="en-US" sz="3200" b="1" dirty="0">
                <a:solidFill>
                  <a:srgbClr val="FFC000"/>
                </a:solidFill>
              </a:rPr>
            </a:br>
            <a:r>
              <a:rPr lang="en-US" sz="3200" dirty="0">
                <a:solidFill>
                  <a:srgbClr val="FFC000"/>
                </a:solidFill>
              </a:rPr>
              <a:t>20-Year tradition</a:t>
            </a:r>
          </a:p>
        </p:txBody>
      </p:sp>
    </p:spTree>
    <p:extLst>
      <p:ext uri="{BB962C8B-B14F-4D97-AF65-F5344CB8AC3E}">
        <p14:creationId xmlns:p14="http://schemas.microsoft.com/office/powerpoint/2010/main" val="686136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88100" y="1334958"/>
            <a:ext cx="2412999" cy="2031325"/>
          </a:xfrm>
          <a:prstGeom prst="rect">
            <a:avLst/>
          </a:prstGeom>
          <a:noFill/>
        </p:spPr>
        <p:txBody>
          <a:bodyPr wrap="square" rtlCol="0">
            <a:spAutoFit/>
          </a:bodyPr>
          <a:lstStyle/>
          <a:p>
            <a:r>
              <a:rPr lang="en-US" dirty="0"/>
              <a:t>Children who dare to be better readers … with a personal library stocked by the Rotary Club of Dunwoody</a:t>
            </a:r>
          </a:p>
        </p:txBody>
      </p:sp>
      <p:sp>
        <p:nvSpPr>
          <p:cNvPr id="2" name="Title 1"/>
          <p:cNvSpPr>
            <a:spLocks noGrp="1"/>
          </p:cNvSpPr>
          <p:nvPr>
            <p:ph type="title"/>
          </p:nvPr>
        </p:nvSpPr>
        <p:spPr>
          <a:xfrm>
            <a:off x="2286000" y="149376"/>
            <a:ext cx="6515099" cy="1293028"/>
          </a:xfrm>
        </p:spPr>
        <p:txBody>
          <a:bodyPr>
            <a:normAutofit/>
          </a:bodyPr>
          <a:lstStyle/>
          <a:p>
            <a:r>
              <a:rPr lang="en-US" sz="3200" dirty="0">
                <a:solidFill>
                  <a:srgbClr val="FFC000"/>
                </a:solidFill>
              </a:rPr>
              <a:t>GIVING BOOKS TO DRESDEN: </a:t>
            </a:r>
            <a:r>
              <a:rPr lang="en-US" sz="3200" b="1" dirty="0">
                <a:solidFill>
                  <a:srgbClr val="FFC000"/>
                </a:solidFill>
              </a:rPr>
              <a:t/>
            </a:r>
            <a:br>
              <a:rPr lang="en-US" sz="3200" b="1" dirty="0">
                <a:solidFill>
                  <a:srgbClr val="FFC000"/>
                </a:solidFill>
              </a:rPr>
            </a:br>
            <a:r>
              <a:rPr lang="en-US" sz="3200" dirty="0">
                <a:solidFill>
                  <a:srgbClr val="FFC000"/>
                </a:solidFill>
              </a:rPr>
              <a:t>20-Year tradition</a:t>
            </a:r>
          </a:p>
        </p:txBody>
      </p:sp>
      <p:pic>
        <p:nvPicPr>
          <p:cNvPr id="8" name="Picture 7"/>
          <p:cNvPicPr>
            <a:picLocks noChangeAspect="1"/>
          </p:cNvPicPr>
          <p:nvPr/>
        </p:nvPicPr>
        <p:blipFill>
          <a:blip r:embed="rId2"/>
          <a:stretch>
            <a:fillRect/>
          </a:stretch>
        </p:blipFill>
        <p:spPr>
          <a:xfrm>
            <a:off x="622746" y="1334958"/>
            <a:ext cx="5675643" cy="5204472"/>
          </a:xfrm>
          <a:prstGeom prst="rect">
            <a:avLst/>
          </a:prstGeom>
        </p:spPr>
      </p:pic>
    </p:spTree>
    <p:extLst>
      <p:ext uri="{BB962C8B-B14F-4D97-AF65-F5344CB8AC3E}">
        <p14:creationId xmlns:p14="http://schemas.microsoft.com/office/powerpoint/2010/main" val="403598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543" y="448747"/>
            <a:ext cx="4614457" cy="819355"/>
          </a:xfrm>
        </p:spPr>
        <p:txBody>
          <a:bodyPr>
            <a:normAutofit fontScale="90000"/>
          </a:bodyPr>
          <a:lstStyle/>
          <a:p>
            <a:r>
              <a:rPr lang="en-US" dirty="0">
                <a:solidFill>
                  <a:srgbClr val="00B0F0"/>
                </a:solidFill>
              </a:rPr>
              <a:t>Sponsoring INTERACT AND ROTARACT</a:t>
            </a:r>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75791" y="984466"/>
            <a:ext cx="3872824" cy="2877822"/>
          </a:xfrm>
        </p:spPr>
      </p:pic>
      <p:sp>
        <p:nvSpPr>
          <p:cNvPr id="4" name="Text Placeholder 3"/>
          <p:cNvSpPr>
            <a:spLocks noGrp="1"/>
          </p:cNvSpPr>
          <p:nvPr>
            <p:ph type="body" sz="half" idx="2"/>
          </p:nvPr>
        </p:nvSpPr>
        <p:spPr>
          <a:xfrm>
            <a:off x="375791" y="3966697"/>
            <a:ext cx="3649799" cy="1620063"/>
          </a:xfrm>
        </p:spPr>
        <p:txBody>
          <a:bodyPr>
            <a:normAutofit/>
          </a:bodyPr>
          <a:lstStyle/>
          <a:p>
            <a:pPr>
              <a:lnSpc>
                <a:spcPct val="110000"/>
              </a:lnSpc>
            </a:pPr>
            <a:r>
              <a:rPr lang="en-US" dirty="0"/>
              <a:t>Dunwoody High School Interact Club with President Tina at a Friday meeting</a:t>
            </a:r>
          </a:p>
        </p:txBody>
      </p:sp>
      <p:pic>
        <p:nvPicPr>
          <p:cNvPr id="6" name="Picture 5"/>
          <p:cNvPicPr>
            <a:picLocks noChangeAspect="1"/>
          </p:cNvPicPr>
          <p:nvPr/>
        </p:nvPicPr>
        <p:blipFill>
          <a:blip r:embed="rId3"/>
          <a:stretch>
            <a:fillRect/>
          </a:stretch>
        </p:blipFill>
        <p:spPr>
          <a:xfrm>
            <a:off x="4152338" y="1483111"/>
            <a:ext cx="4850593" cy="3024884"/>
          </a:xfrm>
          <a:prstGeom prst="rect">
            <a:avLst/>
          </a:prstGeom>
        </p:spPr>
      </p:pic>
      <p:sp>
        <p:nvSpPr>
          <p:cNvPr id="7" name="Text Placeholder 3"/>
          <p:cNvSpPr txBox="1">
            <a:spLocks/>
          </p:cNvSpPr>
          <p:nvPr/>
        </p:nvSpPr>
        <p:spPr>
          <a:xfrm>
            <a:off x="4152338" y="4622851"/>
            <a:ext cx="4802091" cy="11757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en-US" dirty="0"/>
              <a:t>The Atlanta Metro Rotaract Club is an active partner in our Governor’s Ball, RunDunwoody and the GRSP Leadership Conference.</a:t>
            </a:r>
          </a:p>
        </p:txBody>
      </p:sp>
    </p:spTree>
    <p:extLst>
      <p:ext uri="{BB962C8B-B14F-4D97-AF65-F5344CB8AC3E}">
        <p14:creationId xmlns:p14="http://schemas.microsoft.com/office/powerpoint/2010/main" val="4037914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4384008"/>
            <a:ext cx="7956482" cy="819355"/>
          </a:xfrm>
        </p:spPr>
        <p:txBody>
          <a:bodyPr>
            <a:normAutofit fontScale="90000"/>
          </a:bodyPr>
          <a:lstStyle/>
          <a:p>
            <a:r>
              <a:rPr lang="en-US" dirty="0"/>
              <a:t>IT Starts with our </a:t>
            </a:r>
            <a:r>
              <a:rPr lang="en-US" dirty="0">
                <a:solidFill>
                  <a:srgbClr val="FFC000"/>
                </a:solidFill>
              </a:rPr>
              <a:t>leadership</a:t>
            </a:r>
            <a:r>
              <a:rPr lang="en-US" dirty="0"/>
              <a:t> tradition</a:t>
            </a:r>
          </a:p>
        </p:txBody>
      </p:sp>
      <p:pic>
        <p:nvPicPr>
          <p:cNvPr id="7" name="Picture Placeholder 6"/>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08458" y="1088572"/>
            <a:ext cx="8079331" cy="3295436"/>
          </a:xfrm>
        </p:spPr>
      </p:pic>
      <p:sp>
        <p:nvSpPr>
          <p:cNvPr id="6" name="Text Placeholder 5"/>
          <p:cNvSpPr>
            <a:spLocks noGrp="1"/>
          </p:cNvSpPr>
          <p:nvPr>
            <p:ph type="body" sz="half" idx="2"/>
          </p:nvPr>
        </p:nvSpPr>
        <p:spPr>
          <a:xfrm>
            <a:off x="594360" y="5203363"/>
            <a:ext cx="7955280" cy="1286647"/>
          </a:xfrm>
        </p:spPr>
        <p:txBody>
          <a:bodyPr>
            <a:normAutofit/>
          </a:bodyPr>
          <a:lstStyle/>
          <a:p>
            <a:r>
              <a:rPr lang="en-US" dirty="0"/>
              <a:t>At our annual “birthday” breakfast, 13 past presidents and DG Bob Hagan  joined the celebration. And that’s not all the past presidents who remain active … at the Club, District and Rotary International levels, including three PDGs – Bill Mulkey, Bill Woulfin and Robert Hall, who just completed his term as an RI Director.</a:t>
            </a:r>
          </a:p>
        </p:txBody>
      </p:sp>
    </p:spTree>
    <p:extLst>
      <p:ext uri="{BB962C8B-B14F-4D97-AF65-F5344CB8AC3E}">
        <p14:creationId xmlns:p14="http://schemas.microsoft.com/office/powerpoint/2010/main" val="4115829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74" y="1288687"/>
            <a:ext cx="8469747" cy="772530"/>
          </a:xfrm>
        </p:spPr>
        <p:txBody>
          <a:bodyPr>
            <a:noAutofit/>
          </a:bodyPr>
          <a:lstStyle/>
          <a:p>
            <a:pPr algn="r"/>
            <a:r>
              <a:rPr lang="en-US" dirty="0"/>
              <a:t>We dare to </a:t>
            </a:r>
            <a:r>
              <a:rPr lang="en-US" dirty="0">
                <a:solidFill>
                  <a:srgbClr val="FFC000"/>
                </a:solidFill>
              </a:rPr>
              <a:t>dream of a better world</a:t>
            </a:r>
            <a:r>
              <a:rPr lang="en-US" dirty="0"/>
              <a:t/>
            </a:r>
            <a:br>
              <a:rPr lang="en-US" dirty="0"/>
            </a:br>
            <a:r>
              <a:rPr lang="en-US" dirty="0"/>
              <a:t>and support that vision</a:t>
            </a:r>
          </a:p>
        </p:txBody>
      </p:sp>
      <p:sp>
        <p:nvSpPr>
          <p:cNvPr id="4" name="Text Placeholder 3"/>
          <p:cNvSpPr>
            <a:spLocks noGrp="1"/>
          </p:cNvSpPr>
          <p:nvPr>
            <p:ph type="body" sz="half" idx="2"/>
          </p:nvPr>
        </p:nvSpPr>
        <p:spPr>
          <a:xfrm>
            <a:off x="7084053" y="4398014"/>
            <a:ext cx="1665503" cy="1174921"/>
          </a:xfrm>
        </p:spPr>
        <p:txBody>
          <a:bodyPr>
            <a:noAutofit/>
          </a:bodyPr>
          <a:lstStyle/>
          <a:p>
            <a:pPr algn="ctr"/>
            <a:r>
              <a:rPr lang="en-US" sz="1800" b="1" dirty="0">
                <a:solidFill>
                  <a:srgbClr val="FF0000"/>
                </a:solidFill>
              </a:rPr>
              <a:t>Honoring First Responders</a:t>
            </a:r>
          </a:p>
        </p:txBody>
      </p:sp>
      <p:sp>
        <p:nvSpPr>
          <p:cNvPr id="8" name="Text Placeholder 3"/>
          <p:cNvSpPr txBox="1">
            <a:spLocks/>
          </p:cNvSpPr>
          <p:nvPr/>
        </p:nvSpPr>
        <p:spPr>
          <a:xfrm>
            <a:off x="2882958" y="2646343"/>
            <a:ext cx="1674682" cy="15607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FF0000"/>
                </a:solidFill>
              </a:rPr>
              <a:t>RFHA Family Health Days</a:t>
            </a:r>
          </a:p>
        </p:txBody>
      </p:sp>
      <p:sp>
        <p:nvSpPr>
          <p:cNvPr id="9" name="Text Placeholder 3"/>
          <p:cNvSpPr txBox="1">
            <a:spLocks/>
          </p:cNvSpPr>
          <p:nvPr/>
        </p:nvSpPr>
        <p:spPr>
          <a:xfrm>
            <a:off x="4940867" y="3318589"/>
            <a:ext cx="1797485" cy="13000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FFC000"/>
                </a:solidFill>
              </a:rPr>
              <a:t>Georgia State Perimeter: Health Care Scholarships</a:t>
            </a:r>
          </a:p>
        </p:txBody>
      </p:sp>
      <p:sp>
        <p:nvSpPr>
          <p:cNvPr id="10" name="Text Placeholder 3"/>
          <p:cNvSpPr txBox="1">
            <a:spLocks/>
          </p:cNvSpPr>
          <p:nvPr/>
        </p:nvSpPr>
        <p:spPr>
          <a:xfrm>
            <a:off x="681641" y="2803288"/>
            <a:ext cx="1954102" cy="1246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FFC000"/>
                </a:solidFill>
              </a:rPr>
              <a:t>The Rotary Foundation</a:t>
            </a:r>
          </a:p>
        </p:txBody>
      </p:sp>
      <p:sp>
        <p:nvSpPr>
          <p:cNvPr id="11" name="Text Placeholder 3"/>
          <p:cNvSpPr txBox="1">
            <a:spLocks/>
          </p:cNvSpPr>
          <p:nvPr/>
        </p:nvSpPr>
        <p:spPr>
          <a:xfrm>
            <a:off x="4953095" y="2391508"/>
            <a:ext cx="1785257" cy="11316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92D050"/>
                </a:solidFill>
              </a:rPr>
              <a:t>Monroe Park</a:t>
            </a:r>
          </a:p>
        </p:txBody>
      </p:sp>
      <p:sp>
        <p:nvSpPr>
          <p:cNvPr id="12" name="Text Placeholder 3"/>
          <p:cNvSpPr txBox="1">
            <a:spLocks/>
          </p:cNvSpPr>
          <p:nvPr/>
        </p:nvSpPr>
        <p:spPr>
          <a:xfrm>
            <a:off x="816599" y="4073337"/>
            <a:ext cx="1389571" cy="1241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92D050"/>
                </a:solidFill>
              </a:rPr>
              <a:t>Toys for Tots</a:t>
            </a:r>
          </a:p>
        </p:txBody>
      </p:sp>
      <p:sp>
        <p:nvSpPr>
          <p:cNvPr id="13" name="Text Placeholder 3"/>
          <p:cNvSpPr txBox="1">
            <a:spLocks/>
          </p:cNvSpPr>
          <p:nvPr/>
        </p:nvSpPr>
        <p:spPr>
          <a:xfrm>
            <a:off x="7225184" y="3710461"/>
            <a:ext cx="1407342" cy="9932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00B0F0"/>
                </a:solidFill>
              </a:rPr>
              <a:t>USO</a:t>
            </a:r>
          </a:p>
        </p:txBody>
      </p:sp>
      <p:sp>
        <p:nvSpPr>
          <p:cNvPr id="14" name="Text Placeholder 3"/>
          <p:cNvSpPr txBox="1">
            <a:spLocks/>
          </p:cNvSpPr>
          <p:nvPr/>
        </p:nvSpPr>
        <p:spPr>
          <a:xfrm>
            <a:off x="7225184" y="2109797"/>
            <a:ext cx="1524372" cy="7784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1800" b="1" dirty="0">
              <a:solidFill>
                <a:srgbClr val="FFC000"/>
              </a:solidFill>
            </a:endParaRPr>
          </a:p>
          <a:p>
            <a:pPr algn="ctr">
              <a:lnSpc>
                <a:spcPct val="120000"/>
              </a:lnSpc>
            </a:pPr>
            <a:r>
              <a:rPr lang="en-US" sz="1800" b="1" dirty="0">
                <a:solidFill>
                  <a:srgbClr val="FF0000"/>
                </a:solidFill>
              </a:rPr>
              <a:t>Fourth of July</a:t>
            </a:r>
          </a:p>
        </p:txBody>
      </p:sp>
      <p:sp>
        <p:nvSpPr>
          <p:cNvPr id="15" name="Text Placeholder 3"/>
          <p:cNvSpPr txBox="1">
            <a:spLocks/>
          </p:cNvSpPr>
          <p:nvPr/>
        </p:nvSpPr>
        <p:spPr>
          <a:xfrm>
            <a:off x="2765928" y="3762887"/>
            <a:ext cx="1739595" cy="1862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00B0F0"/>
                </a:solidFill>
              </a:rPr>
              <a:t>Dunwoody Stage Door Players: School Play about Bullying</a:t>
            </a:r>
          </a:p>
        </p:txBody>
      </p:sp>
      <p:sp>
        <p:nvSpPr>
          <p:cNvPr id="16" name="Text Placeholder 3"/>
          <p:cNvSpPr txBox="1">
            <a:spLocks/>
          </p:cNvSpPr>
          <p:nvPr/>
        </p:nvSpPr>
        <p:spPr>
          <a:xfrm>
            <a:off x="4902159" y="4877533"/>
            <a:ext cx="1785257" cy="11316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92D050"/>
                </a:solidFill>
              </a:rPr>
              <a:t>Community Assistance Center (CAC)</a:t>
            </a:r>
          </a:p>
        </p:txBody>
      </p:sp>
    </p:spTree>
    <p:extLst>
      <p:ext uri="{BB962C8B-B14F-4D97-AF65-F5344CB8AC3E}">
        <p14:creationId xmlns:p14="http://schemas.microsoft.com/office/powerpoint/2010/main" val="241138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30197"/>
            <a:ext cx="6377940" cy="1900768"/>
          </a:xfrm>
        </p:spPr>
        <p:txBody>
          <a:bodyPr/>
          <a:lstStyle/>
          <a:p>
            <a:r>
              <a:rPr lang="en-US" dirty="0"/>
              <a:t>Supporting </a:t>
            </a:r>
            <a:r>
              <a:rPr lang="en-US" dirty="0">
                <a:solidFill>
                  <a:srgbClr val="00B0F0"/>
                </a:solidFill>
              </a:rPr>
              <a:t>the Rotary Foundation</a:t>
            </a:r>
            <a:r>
              <a:rPr lang="en-US" dirty="0"/>
              <a:t/>
            </a:r>
            <a:br>
              <a:rPr lang="en-US" dirty="0"/>
            </a:br>
            <a:r>
              <a:rPr lang="en-US" sz="2000" dirty="0"/>
              <a:t>as of February 20, 2017</a:t>
            </a:r>
            <a:endParaRPr lang="en-US" dirty="0"/>
          </a:p>
        </p:txBody>
      </p:sp>
      <p:sp>
        <p:nvSpPr>
          <p:cNvPr id="4" name="TextBox 3"/>
          <p:cNvSpPr txBox="1"/>
          <p:nvPr/>
        </p:nvSpPr>
        <p:spPr>
          <a:xfrm>
            <a:off x="2171700" y="2690045"/>
            <a:ext cx="3434576" cy="954107"/>
          </a:xfrm>
          <a:prstGeom prst="rect">
            <a:avLst/>
          </a:prstGeom>
          <a:noFill/>
        </p:spPr>
        <p:txBody>
          <a:bodyPr wrap="square" rtlCol="0">
            <a:spAutoFit/>
          </a:bodyPr>
          <a:lstStyle/>
          <a:p>
            <a:pPr algn="r"/>
            <a:r>
              <a:rPr lang="en-US" sz="2400" b="1" dirty="0">
                <a:solidFill>
                  <a:srgbClr val="00B0F0"/>
                </a:solidFill>
              </a:rPr>
              <a:t>Total 2016-17 Giving:</a:t>
            </a:r>
          </a:p>
          <a:p>
            <a:pPr algn="r"/>
            <a:r>
              <a:rPr lang="en-US" sz="3200" b="1" dirty="0">
                <a:solidFill>
                  <a:srgbClr val="92D050"/>
                </a:solidFill>
              </a:rPr>
              <a:t>$125,811.78</a:t>
            </a:r>
            <a:endParaRPr lang="en-US" sz="3200" dirty="0">
              <a:solidFill>
                <a:srgbClr val="92D050"/>
              </a:solidFill>
            </a:endParaRPr>
          </a:p>
        </p:txBody>
      </p:sp>
      <p:sp>
        <p:nvSpPr>
          <p:cNvPr id="5" name="TextBox 4"/>
          <p:cNvSpPr txBox="1"/>
          <p:nvPr/>
        </p:nvSpPr>
        <p:spPr>
          <a:xfrm>
            <a:off x="1101182" y="4283108"/>
            <a:ext cx="4505094" cy="1292662"/>
          </a:xfrm>
          <a:prstGeom prst="rect">
            <a:avLst/>
          </a:prstGeom>
          <a:noFill/>
        </p:spPr>
        <p:txBody>
          <a:bodyPr wrap="square" rtlCol="0">
            <a:spAutoFit/>
          </a:bodyPr>
          <a:lstStyle/>
          <a:p>
            <a:pPr algn="r"/>
            <a:r>
              <a:rPr lang="en-US" sz="2400" b="1" dirty="0">
                <a:solidFill>
                  <a:srgbClr val="00B0F0"/>
                </a:solidFill>
              </a:rPr>
              <a:t>Total All-Time Giving: </a:t>
            </a:r>
            <a:r>
              <a:rPr lang="en-US" sz="2000" b="1" dirty="0"/>
              <a:t> </a:t>
            </a:r>
          </a:p>
          <a:p>
            <a:pPr algn="r"/>
            <a:r>
              <a:rPr lang="en-US" sz="3600" b="1" dirty="0">
                <a:solidFill>
                  <a:srgbClr val="92D050"/>
                </a:solidFill>
              </a:rPr>
              <a:t>$1,161,581.64</a:t>
            </a:r>
            <a:endParaRPr lang="en-US" sz="3600" dirty="0">
              <a:solidFill>
                <a:srgbClr val="92D050"/>
              </a:solidFill>
            </a:endParaRPr>
          </a:p>
          <a:p>
            <a:r>
              <a:rPr lang="en-US" dirty="0"/>
              <a:t> </a:t>
            </a:r>
          </a:p>
        </p:txBody>
      </p:sp>
      <p:sp>
        <p:nvSpPr>
          <p:cNvPr id="6" name="TextBox 5"/>
          <p:cNvSpPr txBox="1"/>
          <p:nvPr/>
        </p:nvSpPr>
        <p:spPr>
          <a:xfrm>
            <a:off x="6185578" y="3644152"/>
            <a:ext cx="2177835" cy="2123658"/>
          </a:xfrm>
          <a:prstGeom prst="rect">
            <a:avLst/>
          </a:prstGeom>
          <a:noFill/>
        </p:spPr>
        <p:txBody>
          <a:bodyPr wrap="square" rtlCol="0">
            <a:spAutoFit/>
          </a:bodyPr>
          <a:lstStyle/>
          <a:p>
            <a:pPr algn="r"/>
            <a:r>
              <a:rPr lang="en-US" sz="3600" b="1" dirty="0">
                <a:solidFill>
                  <a:srgbClr val="92D050"/>
                </a:solidFill>
              </a:rPr>
              <a:t>37</a:t>
            </a:r>
            <a:r>
              <a:rPr lang="en-US" sz="2000" b="1" dirty="0">
                <a:solidFill>
                  <a:srgbClr val="00B0F0"/>
                </a:solidFill>
              </a:rPr>
              <a:t> New Paul Harris Fellows for 2016-2017</a:t>
            </a:r>
            <a:br>
              <a:rPr lang="en-US" sz="2000" b="1" dirty="0">
                <a:solidFill>
                  <a:srgbClr val="00B0F0"/>
                </a:solidFill>
              </a:rPr>
            </a:br>
            <a:endParaRPr lang="en-US" sz="2000" b="1" dirty="0">
              <a:solidFill>
                <a:srgbClr val="00B0F0"/>
              </a:solidFill>
            </a:endParaRPr>
          </a:p>
          <a:p>
            <a:pPr algn="r"/>
            <a:r>
              <a:rPr lang="en-US" sz="3600" b="1" dirty="0">
                <a:solidFill>
                  <a:srgbClr val="92D050"/>
                </a:solidFill>
              </a:rPr>
              <a:t>619</a:t>
            </a:r>
            <a:r>
              <a:rPr lang="en-US" sz="2000" b="1" dirty="0">
                <a:solidFill>
                  <a:srgbClr val="00B0F0"/>
                </a:solidFill>
              </a:rPr>
              <a:t> Total PHF</a:t>
            </a:r>
          </a:p>
        </p:txBody>
      </p:sp>
    </p:spTree>
    <p:extLst>
      <p:ext uri="{BB962C8B-B14F-4D97-AF65-F5344CB8AC3E}">
        <p14:creationId xmlns:p14="http://schemas.microsoft.com/office/powerpoint/2010/main" val="4051920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61" y="764372"/>
            <a:ext cx="7839307" cy="1298603"/>
          </a:xfrm>
        </p:spPr>
        <p:txBody>
          <a:bodyPr>
            <a:normAutofit/>
          </a:bodyPr>
          <a:lstStyle/>
          <a:p>
            <a:r>
              <a:rPr lang="en-US" sz="3200" dirty="0">
                <a:solidFill>
                  <a:srgbClr val="00B0F0"/>
                </a:solidFill>
              </a:rPr>
              <a:t>Among our new AND continuing TRF SUPPORTERS …</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49700" y="2062975"/>
            <a:ext cx="5170553" cy="2844212"/>
          </a:xfrm>
          <a:prstGeom prst="rect">
            <a:avLst/>
          </a:prstGeom>
        </p:spPr>
      </p:pic>
      <p:pic>
        <p:nvPicPr>
          <p:cNvPr id="4" name="Picture 3"/>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683834" y="1494263"/>
            <a:ext cx="1639229" cy="2290610"/>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63859" y="3926112"/>
            <a:ext cx="2159204" cy="1962150"/>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52825" y="4114105"/>
            <a:ext cx="1857374" cy="1774157"/>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6836" y="4107263"/>
            <a:ext cx="1603389" cy="1780999"/>
          </a:xfrm>
          <a:prstGeom prst="rect">
            <a:avLst/>
          </a:prstGeom>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474695" y="4178612"/>
            <a:ext cx="1396832" cy="1638300"/>
          </a:xfrm>
          <a:prstGeom prst="rect">
            <a:avLst/>
          </a:prstGeom>
        </p:spPr>
      </p:pic>
    </p:spTree>
    <p:extLst>
      <p:ext uri="{BB962C8B-B14F-4D97-AF65-F5344CB8AC3E}">
        <p14:creationId xmlns:p14="http://schemas.microsoft.com/office/powerpoint/2010/main" val="1443776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1078971"/>
          </a:xfrm>
        </p:spPr>
        <p:txBody>
          <a:bodyPr>
            <a:normAutofit/>
          </a:bodyPr>
          <a:lstStyle/>
          <a:p>
            <a:pPr algn="r"/>
            <a:r>
              <a:rPr lang="en-US" dirty="0">
                <a:solidFill>
                  <a:srgbClr val="FF0000"/>
                </a:solidFill>
              </a:rPr>
              <a:t>Supporting </a:t>
            </a:r>
            <a:br>
              <a:rPr lang="en-US" dirty="0">
                <a:solidFill>
                  <a:srgbClr val="FF0000"/>
                </a:solidFill>
              </a:rPr>
            </a:br>
            <a:r>
              <a:rPr lang="en-US" dirty="0">
                <a:solidFill>
                  <a:srgbClr val="FF0000"/>
                </a:solidFill>
              </a:rPr>
              <a:t>Family Health Days in Africa</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t="911" b="911"/>
          <a:stretch>
            <a:fillRect/>
          </a:stretch>
        </p:blipFill>
        <p:spPr>
          <a:xfrm>
            <a:off x="6351395" y="245327"/>
            <a:ext cx="1769474" cy="758283"/>
          </a:xfrm>
        </p:spPr>
      </p:pic>
      <p:sp>
        <p:nvSpPr>
          <p:cNvPr id="4" name="Text Placeholder 3"/>
          <p:cNvSpPr>
            <a:spLocks noGrp="1"/>
          </p:cNvSpPr>
          <p:nvPr>
            <p:ph type="body" sz="half" idx="2"/>
          </p:nvPr>
        </p:nvSpPr>
        <p:spPr>
          <a:xfrm>
            <a:off x="594360" y="5865540"/>
            <a:ext cx="7955280" cy="791738"/>
          </a:xfrm>
        </p:spPr>
        <p:txBody>
          <a:bodyPr>
            <a:normAutofit/>
          </a:bodyPr>
          <a:lstStyle/>
          <a:p>
            <a:pPr algn="r"/>
            <a:r>
              <a:rPr lang="en-US" sz="1800" dirty="0"/>
              <a:t>Partnering with other D6900 Clubs to provide health services to more than 300,000 people in three days … thanks to a TRF grant</a:t>
            </a:r>
          </a:p>
        </p:txBody>
      </p:sp>
      <p:pic>
        <p:nvPicPr>
          <p:cNvPr id="1026" name="Picture 2" descr="14595818_1789040951307860_8159697037611508248_n[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3200" y="1159728"/>
            <a:ext cx="5631364" cy="356475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extLst>
      <p:ext uri="{BB962C8B-B14F-4D97-AF65-F5344CB8AC3E}">
        <p14:creationId xmlns:p14="http://schemas.microsoft.com/office/powerpoint/2010/main" val="4048836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lstStyle/>
          <a:p>
            <a:r>
              <a:rPr lang="en-US" dirty="0">
                <a:solidFill>
                  <a:srgbClr val="FF0000"/>
                </a:solidFill>
              </a:rPr>
              <a:t>HONORING OUR MILITARY</a:t>
            </a:r>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342523" y="-328294"/>
            <a:ext cx="2886533" cy="4108267"/>
          </a:xfrm>
        </p:spPr>
      </p:pic>
      <p:sp>
        <p:nvSpPr>
          <p:cNvPr id="4" name="Text Placeholder 3"/>
          <p:cNvSpPr>
            <a:spLocks noGrp="1"/>
          </p:cNvSpPr>
          <p:nvPr>
            <p:ph type="body" sz="half" idx="2"/>
          </p:nvPr>
        </p:nvSpPr>
        <p:spPr>
          <a:xfrm>
            <a:off x="594360" y="5516716"/>
            <a:ext cx="7955280" cy="1000198"/>
          </a:xfrm>
        </p:spPr>
        <p:txBody>
          <a:bodyPr>
            <a:normAutofit/>
          </a:bodyPr>
          <a:lstStyle/>
          <a:p>
            <a:r>
              <a:rPr lang="en-US" dirty="0"/>
              <a:t>We serve twice a year at the Atlanta Airport’s USO – and make a donation to support USO work on behalf of veterans. And, at Rotarian Charlie Augello’s East 48</a:t>
            </a:r>
            <a:r>
              <a:rPr lang="en-US" baseline="30000" dirty="0"/>
              <a:t>th</a:t>
            </a:r>
            <a:r>
              <a:rPr lang="en-US" dirty="0"/>
              <a:t> Market, customers can donate money to help pay for phone cards for our protectors.</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502" y="1959429"/>
            <a:ext cx="5409239" cy="2737932"/>
          </a:xfrm>
          <a:prstGeom prst="rect">
            <a:avLst/>
          </a:prstGeom>
        </p:spPr>
      </p:pic>
      <p:pic>
        <p:nvPicPr>
          <p:cNvPr id="3" name="Graphic 2"/>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488297" y="566330"/>
            <a:ext cx="2083703" cy="1147487"/>
          </a:xfrm>
          <a:prstGeom prst="rect">
            <a:avLst/>
          </a:prstGeom>
        </p:spPr>
      </p:pic>
    </p:spTree>
    <p:extLst>
      <p:ext uri="{BB962C8B-B14F-4D97-AF65-F5344CB8AC3E}">
        <p14:creationId xmlns:p14="http://schemas.microsoft.com/office/powerpoint/2010/main" val="1975890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Bringing a Toy to Lunch … Our Holiday Tradition</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59400" y="2057401"/>
            <a:ext cx="3190240" cy="25589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761" y="2257424"/>
            <a:ext cx="4493116" cy="3543301"/>
          </a:xfrm>
          <a:prstGeom prst="rect">
            <a:avLst/>
          </a:prstGeom>
        </p:spPr>
      </p:pic>
      <p:pic>
        <p:nvPicPr>
          <p:cNvPr id="4" name="Picture 3"/>
          <p:cNvPicPr>
            <a:picLocks noChangeAspect="1"/>
          </p:cNvPicPr>
          <p:nvPr/>
        </p:nvPicPr>
        <p:blipFill>
          <a:blip r:embed="rId4"/>
          <a:stretch>
            <a:fillRect/>
          </a:stretch>
        </p:blipFill>
        <p:spPr>
          <a:xfrm>
            <a:off x="3858002" y="4800600"/>
            <a:ext cx="2571750" cy="1000125"/>
          </a:xfrm>
          <a:prstGeom prst="rect">
            <a:avLst/>
          </a:prstGeom>
        </p:spPr>
      </p:pic>
      <p:sp>
        <p:nvSpPr>
          <p:cNvPr id="6" name="TextBox 5"/>
          <p:cNvSpPr txBox="1"/>
          <p:nvPr/>
        </p:nvSpPr>
        <p:spPr>
          <a:xfrm>
            <a:off x="6581774" y="4800600"/>
            <a:ext cx="2371726" cy="738664"/>
          </a:xfrm>
          <a:prstGeom prst="rect">
            <a:avLst/>
          </a:prstGeom>
          <a:noFill/>
        </p:spPr>
        <p:txBody>
          <a:bodyPr wrap="square" rtlCol="0">
            <a:spAutoFit/>
          </a:bodyPr>
          <a:lstStyle/>
          <a:p>
            <a:r>
              <a:rPr lang="en-US" sz="1400" dirty="0"/>
              <a:t>Dunwoody coordinators Janet and Jim Glass with our Marine Corps visitors</a:t>
            </a:r>
          </a:p>
        </p:txBody>
      </p:sp>
    </p:spTree>
    <p:extLst>
      <p:ext uri="{BB962C8B-B14F-4D97-AF65-F5344CB8AC3E}">
        <p14:creationId xmlns:p14="http://schemas.microsoft.com/office/powerpoint/2010/main" val="3296214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85" y="695122"/>
            <a:ext cx="7956482" cy="819355"/>
          </a:xfrm>
        </p:spPr>
        <p:txBody>
          <a:bodyPr/>
          <a:lstStyle/>
          <a:p>
            <a:r>
              <a:rPr lang="en-US" dirty="0"/>
              <a:t>Daring to serve in Dunwoody</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6447" y="2144053"/>
            <a:ext cx="2780063" cy="2085047"/>
          </a:xfrm>
          <a:prstGeom prst="rect">
            <a:avLst/>
          </a:prstGeom>
        </p:spPr>
      </p:pic>
      <p:pic>
        <p:nvPicPr>
          <p:cNvPr id="6" name="Picture 5"/>
          <p:cNvPicPr>
            <a:picLocks noChangeAspect="1"/>
          </p:cNvPicPr>
          <p:nvPr/>
        </p:nvPicPr>
        <p:blipFill>
          <a:blip r:embed="rId3"/>
          <a:stretch>
            <a:fillRect/>
          </a:stretch>
        </p:blipFill>
        <p:spPr>
          <a:xfrm>
            <a:off x="4572000" y="3810634"/>
            <a:ext cx="3713462" cy="2475641"/>
          </a:xfrm>
          <a:prstGeom prst="rect">
            <a:avLst/>
          </a:prstGeom>
        </p:spPr>
      </p:pic>
      <p:pic>
        <p:nvPicPr>
          <p:cNvPr id="5" name="Picture 4"/>
          <p:cNvPicPr>
            <a:picLocks noChangeAspect="1"/>
          </p:cNvPicPr>
          <p:nvPr/>
        </p:nvPicPr>
        <p:blipFill>
          <a:blip r:embed="rId4"/>
          <a:stretch>
            <a:fillRect/>
          </a:stretch>
        </p:blipFill>
        <p:spPr>
          <a:xfrm>
            <a:off x="7114417" y="3618400"/>
            <a:ext cx="1435223" cy="922207"/>
          </a:xfrm>
          <a:prstGeom prst="rect">
            <a:avLst/>
          </a:prstGeom>
        </p:spPr>
      </p:pic>
      <p:sp>
        <p:nvSpPr>
          <p:cNvPr id="7" name="TextBox 6"/>
          <p:cNvSpPr txBox="1"/>
          <p:nvPr/>
        </p:nvSpPr>
        <p:spPr>
          <a:xfrm>
            <a:off x="4451651" y="1592349"/>
            <a:ext cx="1438275" cy="923330"/>
          </a:xfrm>
          <a:prstGeom prst="rect">
            <a:avLst/>
          </a:prstGeom>
          <a:noFill/>
        </p:spPr>
        <p:txBody>
          <a:bodyPr wrap="square" rtlCol="0">
            <a:spAutoFit/>
          </a:bodyPr>
          <a:lstStyle/>
          <a:p>
            <a:r>
              <a:rPr lang="en-US" b="1" dirty="0">
                <a:solidFill>
                  <a:srgbClr val="FFC000"/>
                </a:solidFill>
              </a:rPr>
              <a:t>Sponsoring State of the City Event</a:t>
            </a:r>
          </a:p>
        </p:txBody>
      </p:sp>
      <p:grpSp>
        <p:nvGrpSpPr>
          <p:cNvPr id="10" name="Group 9"/>
          <p:cNvGrpSpPr/>
          <p:nvPr/>
        </p:nvGrpSpPr>
        <p:grpSpPr>
          <a:xfrm>
            <a:off x="470529" y="2530977"/>
            <a:ext cx="3824601" cy="3549723"/>
            <a:chOff x="470529" y="2530977"/>
            <a:chExt cx="3824601" cy="3549723"/>
          </a:xfrm>
        </p:grpSpPr>
        <p:pic>
          <p:nvPicPr>
            <p:cNvPr id="8" name="Picture 20" descr="IMG_951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0529" y="2530977"/>
              <a:ext cx="3824601" cy="33962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0529" y="5495925"/>
              <a:ext cx="3824601" cy="584775"/>
            </a:xfrm>
            <a:prstGeom prst="rect">
              <a:avLst/>
            </a:prstGeom>
            <a:solidFill>
              <a:schemeClr val="bg1"/>
            </a:solidFill>
          </p:spPr>
          <p:txBody>
            <a:bodyPr wrap="square" rtlCol="0">
              <a:spAutoFit/>
            </a:bodyPr>
            <a:lstStyle/>
            <a:p>
              <a:r>
                <a:rPr lang="en-US" sz="1600" b="1" dirty="0">
                  <a:solidFill>
                    <a:srgbClr val="92D050"/>
                  </a:solidFill>
                </a:rPr>
                <a:t>Maintaining “Monroe Park” traffic island with “Ranger Fred” Bounds</a:t>
              </a:r>
            </a:p>
          </p:txBody>
        </p:sp>
      </p:grpSp>
    </p:spTree>
    <p:extLst>
      <p:ext uri="{BB962C8B-B14F-4D97-AF65-F5344CB8AC3E}">
        <p14:creationId xmlns:p14="http://schemas.microsoft.com/office/powerpoint/2010/main" val="3203624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993" y="372899"/>
            <a:ext cx="7956482" cy="819355"/>
          </a:xfrm>
        </p:spPr>
        <p:txBody>
          <a:bodyPr/>
          <a:lstStyle/>
          <a:p>
            <a:r>
              <a:rPr lang="en-US" dirty="0">
                <a:solidFill>
                  <a:srgbClr val="FF0000"/>
                </a:solidFill>
              </a:rPr>
              <a:t>Dunwoody</a:t>
            </a:r>
            <a:r>
              <a:rPr lang="en-US" dirty="0"/>
              <a:t> </a:t>
            </a:r>
            <a:r>
              <a:rPr lang="en-US" dirty="0">
                <a:solidFill>
                  <a:srgbClr val="00B0F0"/>
                </a:solidFill>
              </a:rPr>
              <a:t>4</a:t>
            </a:r>
            <a:r>
              <a:rPr lang="en-US" baseline="30000" dirty="0">
                <a:solidFill>
                  <a:srgbClr val="00B0F0"/>
                </a:solidFill>
              </a:rPr>
              <a:t>th</a:t>
            </a:r>
            <a:r>
              <a:rPr lang="en-US" dirty="0">
                <a:solidFill>
                  <a:srgbClr val="00B0F0"/>
                </a:solidFill>
              </a:rPr>
              <a:t> of July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5901" y="1192254"/>
            <a:ext cx="3443773" cy="2263051"/>
          </a:xfrm>
          <a:prstGeom prst="rect">
            <a:avLst/>
          </a:prstGeom>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914" y="2838450"/>
            <a:ext cx="5393962" cy="3714429"/>
          </a:xfrm>
          <a:prstGeom prst="rect">
            <a:avLst/>
          </a:prstGeom>
        </p:spPr>
      </p:pic>
      <p:sp>
        <p:nvSpPr>
          <p:cNvPr id="12" name="TextBox 11"/>
          <p:cNvSpPr txBox="1"/>
          <p:nvPr/>
        </p:nvSpPr>
        <p:spPr>
          <a:xfrm>
            <a:off x="5772150" y="3648075"/>
            <a:ext cx="2752725" cy="2308324"/>
          </a:xfrm>
          <a:prstGeom prst="rect">
            <a:avLst/>
          </a:prstGeom>
          <a:noFill/>
        </p:spPr>
        <p:txBody>
          <a:bodyPr wrap="square" rtlCol="0">
            <a:spAutoFit/>
          </a:bodyPr>
          <a:lstStyle/>
          <a:p>
            <a:r>
              <a:rPr lang="en-US" sz="1600" dirty="0"/>
              <a:t>We celebrated a Happy New (Rotary) Year at the annual Dunwoody July 4 parade – with a MASH-themed float focused on End Polio Now, and a hot dog booth featuring roll back $1 prices (free to military)!</a:t>
            </a:r>
          </a:p>
        </p:txBody>
      </p:sp>
    </p:spTree>
    <p:extLst>
      <p:ext uri="{BB962C8B-B14F-4D97-AF65-F5344CB8AC3E}">
        <p14:creationId xmlns:p14="http://schemas.microsoft.com/office/powerpoint/2010/main" val="3768256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98" y="535216"/>
            <a:ext cx="7557186" cy="772530"/>
          </a:xfrm>
        </p:spPr>
        <p:txBody>
          <a:bodyPr>
            <a:noAutofit/>
          </a:bodyPr>
          <a:lstStyle/>
          <a:p>
            <a:pPr algn="r">
              <a:lnSpc>
                <a:spcPct val="100000"/>
              </a:lnSpc>
            </a:pPr>
            <a:r>
              <a:rPr lang="en-US" dirty="0">
                <a:solidFill>
                  <a:srgbClr val="00B0F0"/>
                </a:solidFill>
              </a:rPr>
              <a:t>WE DARE TO enjoy </a:t>
            </a:r>
            <a:br>
              <a:rPr lang="en-US" dirty="0">
                <a:solidFill>
                  <a:srgbClr val="00B0F0"/>
                </a:solidFill>
              </a:rPr>
            </a:br>
            <a:r>
              <a:rPr lang="en-US" dirty="0">
                <a:solidFill>
                  <a:srgbClr val="00B0F0"/>
                </a:solidFill>
              </a:rPr>
              <a:t>our </a:t>
            </a:r>
            <a:r>
              <a:rPr lang="en-US" dirty="0">
                <a:solidFill>
                  <a:srgbClr val="FFC000"/>
                </a:solidFill>
              </a:rPr>
              <a:t>family of Rotary</a:t>
            </a:r>
          </a:p>
        </p:txBody>
      </p:sp>
      <p:sp>
        <p:nvSpPr>
          <p:cNvPr id="4" name="Text Placeholder 3"/>
          <p:cNvSpPr>
            <a:spLocks noGrp="1"/>
          </p:cNvSpPr>
          <p:nvPr>
            <p:ph type="body" sz="half" idx="2"/>
          </p:nvPr>
        </p:nvSpPr>
        <p:spPr>
          <a:xfrm>
            <a:off x="3092193" y="1854060"/>
            <a:ext cx="1665503" cy="1174921"/>
          </a:xfrm>
        </p:spPr>
        <p:txBody>
          <a:bodyPr>
            <a:noAutofit/>
          </a:bodyPr>
          <a:lstStyle/>
          <a:p>
            <a:pPr algn="ctr"/>
            <a:r>
              <a:rPr lang="en-US" sz="2000" b="1" dirty="0">
                <a:solidFill>
                  <a:srgbClr val="FF0000"/>
                </a:solidFill>
              </a:rPr>
              <a:t>Holiday Luncheon</a:t>
            </a:r>
          </a:p>
        </p:txBody>
      </p:sp>
      <p:sp>
        <p:nvSpPr>
          <p:cNvPr id="8" name="Text Placeholder 3"/>
          <p:cNvSpPr txBox="1">
            <a:spLocks/>
          </p:cNvSpPr>
          <p:nvPr/>
        </p:nvSpPr>
        <p:spPr>
          <a:xfrm>
            <a:off x="674043" y="2190125"/>
            <a:ext cx="1674682" cy="15607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solidFill>
                  <a:srgbClr val="FFC000"/>
                </a:solidFill>
              </a:rPr>
              <a:t>GRSP Student Welcome Party</a:t>
            </a:r>
          </a:p>
        </p:txBody>
      </p:sp>
      <p:sp>
        <p:nvSpPr>
          <p:cNvPr id="10" name="Text Placeholder 3"/>
          <p:cNvSpPr txBox="1">
            <a:spLocks/>
          </p:cNvSpPr>
          <p:nvPr/>
        </p:nvSpPr>
        <p:spPr>
          <a:xfrm>
            <a:off x="2784836" y="3647401"/>
            <a:ext cx="1440622" cy="1059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solidFill>
                  <a:srgbClr val="00B0F0"/>
                </a:solidFill>
              </a:rPr>
              <a:t>Fourth of July</a:t>
            </a:r>
          </a:p>
        </p:txBody>
      </p:sp>
      <p:sp>
        <p:nvSpPr>
          <p:cNvPr id="11" name="Text Placeholder 3"/>
          <p:cNvSpPr txBox="1">
            <a:spLocks/>
          </p:cNvSpPr>
          <p:nvPr/>
        </p:nvSpPr>
        <p:spPr>
          <a:xfrm>
            <a:off x="4957391" y="2745017"/>
            <a:ext cx="1785257" cy="11316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solidFill>
                  <a:srgbClr val="92D050"/>
                </a:solidFill>
              </a:rPr>
              <a:t>St. Patrick’s Day with Singer Cindy Lou Harrington</a:t>
            </a:r>
          </a:p>
        </p:txBody>
      </p:sp>
      <p:sp>
        <p:nvSpPr>
          <p:cNvPr id="14" name="Text Placeholder 3"/>
          <p:cNvSpPr txBox="1">
            <a:spLocks/>
          </p:cNvSpPr>
          <p:nvPr/>
        </p:nvSpPr>
        <p:spPr>
          <a:xfrm>
            <a:off x="6103256" y="4706956"/>
            <a:ext cx="1802493" cy="7784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solidFill>
                  <a:srgbClr val="FFC000"/>
                </a:solidFill>
              </a:rPr>
              <a:t>End of Year Celebration</a:t>
            </a:r>
          </a:p>
        </p:txBody>
      </p:sp>
      <p:sp>
        <p:nvSpPr>
          <p:cNvPr id="15" name="Text Placeholder 3"/>
          <p:cNvSpPr txBox="1">
            <a:spLocks/>
          </p:cNvSpPr>
          <p:nvPr/>
        </p:nvSpPr>
        <p:spPr>
          <a:xfrm>
            <a:off x="1515973" y="4897935"/>
            <a:ext cx="1979702" cy="11749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solidFill>
                  <a:srgbClr val="FF0000"/>
                </a:solidFill>
              </a:rPr>
              <a:t>RunDunwoody</a:t>
            </a:r>
          </a:p>
        </p:txBody>
      </p:sp>
      <p:sp>
        <p:nvSpPr>
          <p:cNvPr id="16" name="Text Placeholder 3"/>
          <p:cNvSpPr txBox="1">
            <a:spLocks/>
          </p:cNvSpPr>
          <p:nvPr/>
        </p:nvSpPr>
        <p:spPr>
          <a:xfrm>
            <a:off x="6966114" y="2135925"/>
            <a:ext cx="1665503" cy="11749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solidFill>
                  <a:srgbClr val="FF0000"/>
                </a:solidFill>
              </a:rPr>
              <a:t>Governors Ball</a:t>
            </a:r>
          </a:p>
        </p:txBody>
      </p:sp>
    </p:spTree>
    <p:extLst>
      <p:ext uri="{BB962C8B-B14F-4D97-AF65-F5344CB8AC3E}">
        <p14:creationId xmlns:p14="http://schemas.microsoft.com/office/powerpoint/2010/main" val="4178568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00B0F0"/>
                </a:solidFill>
              </a:rPr>
              <a:t>GRSP Welcome Party</a:t>
            </a:r>
          </a:p>
        </p:txBody>
      </p:sp>
      <p:pic>
        <p:nvPicPr>
          <p:cNvPr id="5" name="Picture 4"/>
          <p:cNvPicPr>
            <a:picLocks noChangeAspect="1"/>
          </p:cNvPicPr>
          <p:nvPr/>
        </p:nvPicPr>
        <p:blipFill>
          <a:blip r:embed="rId2"/>
          <a:stretch>
            <a:fillRect/>
          </a:stretch>
        </p:blipFill>
        <p:spPr>
          <a:xfrm>
            <a:off x="323850" y="2790826"/>
            <a:ext cx="4604989" cy="3453742"/>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2925" y="1816902"/>
            <a:ext cx="4095750" cy="3355173"/>
          </a:xfrm>
          <a:prstGeom prst="rect">
            <a:avLst/>
          </a:prstGeom>
        </p:spPr>
      </p:pic>
      <p:sp>
        <p:nvSpPr>
          <p:cNvPr id="2" name="TextBox 1"/>
          <p:cNvSpPr txBox="1"/>
          <p:nvPr/>
        </p:nvSpPr>
        <p:spPr>
          <a:xfrm>
            <a:off x="5040351" y="5252224"/>
            <a:ext cx="3735659" cy="1200329"/>
          </a:xfrm>
          <a:prstGeom prst="rect">
            <a:avLst/>
          </a:prstGeom>
          <a:noFill/>
        </p:spPr>
        <p:txBody>
          <a:bodyPr wrap="square" rtlCol="0">
            <a:spAutoFit/>
          </a:bodyPr>
          <a:lstStyle/>
          <a:p>
            <a:r>
              <a:rPr lang="en-US" dirty="0"/>
              <a:t>Rotarians gathered at the Woulfins to throw a welcome party – coincidentally Marc’s birthday!</a:t>
            </a:r>
          </a:p>
        </p:txBody>
      </p:sp>
    </p:spTree>
    <p:extLst>
      <p:ext uri="{BB962C8B-B14F-4D97-AF65-F5344CB8AC3E}">
        <p14:creationId xmlns:p14="http://schemas.microsoft.com/office/powerpoint/2010/main" val="308804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00" y="1277743"/>
            <a:ext cx="1503280" cy="2308324"/>
          </a:xfrm>
          <a:prstGeom prst="rect">
            <a:avLst/>
          </a:prstGeom>
          <a:noFill/>
        </p:spPr>
        <p:txBody>
          <a:bodyPr wrap="square" rtlCol="0">
            <a:spAutoFit/>
          </a:bodyPr>
          <a:lstStyle/>
          <a:p>
            <a:pPr algn="r"/>
            <a:r>
              <a:rPr lang="en-US" sz="1600" i="1" dirty="0"/>
              <a:t>President Tina Philpot with District Governor Raymond Ray at the 2017 Governor’s Ball</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6749" y="1277743"/>
            <a:ext cx="3685257" cy="4509739"/>
          </a:xfrm>
          <a:prstGeom prst="rect">
            <a:avLst/>
          </a:prstGeom>
        </p:spPr>
      </p:pic>
      <p:sp>
        <p:nvSpPr>
          <p:cNvPr id="2" name="Title 1"/>
          <p:cNvSpPr>
            <a:spLocks noGrp="1"/>
          </p:cNvSpPr>
          <p:nvPr>
            <p:ph type="title"/>
          </p:nvPr>
        </p:nvSpPr>
        <p:spPr>
          <a:xfrm>
            <a:off x="2171700" y="217963"/>
            <a:ext cx="6377940" cy="1293028"/>
          </a:xfrm>
        </p:spPr>
        <p:txBody>
          <a:bodyPr/>
          <a:lstStyle/>
          <a:p>
            <a:r>
              <a:rPr lang="en-US" dirty="0">
                <a:solidFill>
                  <a:srgbClr val="FFC000"/>
                </a:solidFill>
              </a:rPr>
              <a:t>This year’s leaders</a:t>
            </a:r>
          </a:p>
        </p:txBody>
      </p:sp>
      <p:sp>
        <p:nvSpPr>
          <p:cNvPr id="6" name="TextBox 5"/>
          <p:cNvSpPr txBox="1"/>
          <p:nvPr/>
        </p:nvSpPr>
        <p:spPr>
          <a:xfrm>
            <a:off x="5562574" y="1277743"/>
            <a:ext cx="3347249" cy="6001643"/>
          </a:xfrm>
          <a:prstGeom prst="rect">
            <a:avLst/>
          </a:prstGeom>
          <a:noFill/>
        </p:spPr>
        <p:txBody>
          <a:bodyPr wrap="square" rtlCol="0">
            <a:spAutoFit/>
          </a:bodyPr>
          <a:lstStyle/>
          <a:p>
            <a:pPr>
              <a:lnSpc>
                <a:spcPct val="105000"/>
              </a:lnSpc>
            </a:pPr>
            <a:r>
              <a:rPr lang="en-US" sz="1600" b="1" dirty="0">
                <a:solidFill>
                  <a:srgbClr val="00B0F0"/>
                </a:solidFill>
              </a:rPr>
              <a:t>Officers</a:t>
            </a:r>
          </a:p>
          <a:p>
            <a:pPr>
              <a:lnSpc>
                <a:spcPct val="105000"/>
              </a:lnSpc>
            </a:pPr>
            <a:r>
              <a:rPr lang="en-US" sz="1600" dirty="0"/>
              <a:t>Tina Philpot, President</a:t>
            </a:r>
          </a:p>
          <a:p>
            <a:pPr>
              <a:lnSpc>
                <a:spcPct val="105000"/>
              </a:lnSpc>
            </a:pPr>
            <a:r>
              <a:rPr lang="en-US" sz="1600" dirty="0"/>
              <a:t>Rick Otness, President Elect</a:t>
            </a:r>
          </a:p>
          <a:p>
            <a:pPr>
              <a:lnSpc>
                <a:spcPct val="105000"/>
              </a:lnSpc>
            </a:pPr>
            <a:r>
              <a:rPr lang="en-US" sz="1600" dirty="0"/>
              <a:t>Rick Woods, President Nominee</a:t>
            </a:r>
          </a:p>
          <a:p>
            <a:pPr>
              <a:lnSpc>
                <a:spcPct val="105000"/>
              </a:lnSpc>
            </a:pPr>
            <a:r>
              <a:rPr lang="en-US" sz="1600" dirty="0"/>
              <a:t>Cathie Brumfield, Secretary</a:t>
            </a:r>
          </a:p>
          <a:p>
            <a:pPr>
              <a:lnSpc>
                <a:spcPct val="105000"/>
              </a:lnSpc>
            </a:pPr>
            <a:r>
              <a:rPr lang="en-US" sz="1600" dirty="0"/>
              <a:t>Larry Domenico, Treasurer</a:t>
            </a:r>
          </a:p>
          <a:p>
            <a:pPr>
              <a:lnSpc>
                <a:spcPct val="105000"/>
              </a:lnSpc>
            </a:pPr>
            <a:r>
              <a:rPr lang="en-US" sz="1600" dirty="0"/>
              <a:t>Chris Smith, </a:t>
            </a:r>
            <a:r>
              <a:rPr lang="en-US" sz="1600" dirty="0" err="1"/>
              <a:t>Sgt</a:t>
            </a:r>
            <a:r>
              <a:rPr lang="en-US" sz="1600" dirty="0"/>
              <a:t>-at-Arms</a:t>
            </a:r>
          </a:p>
          <a:p>
            <a:pPr>
              <a:lnSpc>
                <a:spcPct val="105000"/>
              </a:lnSpc>
            </a:pPr>
            <a:r>
              <a:rPr lang="en-US" sz="1600" dirty="0"/>
              <a:t>Lorri Christopher, Past President</a:t>
            </a:r>
          </a:p>
          <a:p>
            <a:pPr>
              <a:lnSpc>
                <a:spcPct val="105000"/>
              </a:lnSpc>
            </a:pPr>
            <a:r>
              <a:rPr lang="en-US" sz="1600" dirty="0"/>
              <a:t>Scott Jennings, Pres. Advisor</a:t>
            </a:r>
          </a:p>
          <a:p>
            <a:pPr>
              <a:lnSpc>
                <a:spcPct val="105000"/>
              </a:lnSpc>
            </a:pPr>
            <a:r>
              <a:rPr lang="en-US" sz="1600" dirty="0"/>
              <a:t>PDG Bill Mulkey, Pres. Emeritus</a:t>
            </a:r>
          </a:p>
          <a:p>
            <a:pPr>
              <a:lnSpc>
                <a:spcPct val="105000"/>
              </a:lnSpc>
            </a:pPr>
            <a:endParaRPr lang="en-US" sz="1600" dirty="0"/>
          </a:p>
          <a:p>
            <a:pPr>
              <a:lnSpc>
                <a:spcPct val="105000"/>
              </a:lnSpc>
            </a:pPr>
            <a:r>
              <a:rPr lang="en-US" sz="1600" b="1" dirty="0">
                <a:solidFill>
                  <a:srgbClr val="00B0F0"/>
                </a:solidFill>
              </a:rPr>
              <a:t>Directors</a:t>
            </a:r>
          </a:p>
          <a:p>
            <a:pPr>
              <a:lnSpc>
                <a:spcPct val="105000"/>
              </a:lnSpc>
            </a:pPr>
            <a:r>
              <a:rPr lang="en-US" sz="1600" dirty="0"/>
              <a:t>Louise Barden, International</a:t>
            </a:r>
          </a:p>
          <a:p>
            <a:pPr>
              <a:lnSpc>
                <a:spcPct val="105000"/>
              </a:lnSpc>
            </a:pPr>
            <a:r>
              <a:rPr lang="en-US" sz="1600" dirty="0" err="1"/>
              <a:t>Ardy</a:t>
            </a:r>
            <a:r>
              <a:rPr lang="en-US" sz="1600" dirty="0"/>
              <a:t> Bastien, Club Admin</a:t>
            </a:r>
          </a:p>
          <a:p>
            <a:pPr>
              <a:lnSpc>
                <a:spcPct val="105000"/>
              </a:lnSpc>
            </a:pPr>
            <a:r>
              <a:rPr lang="en-US" sz="1600" dirty="0"/>
              <a:t>David Gordon, Membership</a:t>
            </a:r>
          </a:p>
          <a:p>
            <a:pPr>
              <a:lnSpc>
                <a:spcPct val="105000"/>
              </a:lnSpc>
            </a:pPr>
            <a:r>
              <a:rPr lang="en-US" sz="1600" dirty="0"/>
              <a:t>Craig </a:t>
            </a:r>
            <a:r>
              <a:rPr lang="en-US" sz="1600" dirty="0" err="1"/>
              <a:t>Gregozeski</a:t>
            </a:r>
            <a:r>
              <a:rPr lang="en-US" sz="1600" dirty="0"/>
              <a:t>, Foundation</a:t>
            </a:r>
          </a:p>
          <a:p>
            <a:pPr>
              <a:lnSpc>
                <a:spcPct val="105000"/>
              </a:lnSpc>
            </a:pPr>
            <a:r>
              <a:rPr lang="en-US" sz="1600" dirty="0"/>
              <a:t>Brian Harper, Youth Services</a:t>
            </a:r>
          </a:p>
          <a:p>
            <a:pPr>
              <a:lnSpc>
                <a:spcPct val="105000"/>
              </a:lnSpc>
            </a:pPr>
            <a:r>
              <a:rPr lang="en-US" sz="1600" dirty="0"/>
              <a:t>Dottie Ransom, Public Image</a:t>
            </a:r>
          </a:p>
          <a:p>
            <a:pPr>
              <a:lnSpc>
                <a:spcPct val="105000"/>
              </a:lnSpc>
            </a:pPr>
            <a:r>
              <a:rPr lang="en-US" sz="1600" dirty="0"/>
              <a:t>Carter Stout, Director at Large</a:t>
            </a:r>
          </a:p>
          <a:p>
            <a:pPr>
              <a:lnSpc>
                <a:spcPct val="105000"/>
              </a:lnSpc>
            </a:pPr>
            <a:r>
              <a:rPr lang="en-US" sz="1600" dirty="0"/>
              <a:t>Bill Thiele, Community Service</a:t>
            </a:r>
          </a:p>
          <a:p>
            <a:endParaRPr lang="en-US" sz="1600" dirty="0"/>
          </a:p>
          <a:p>
            <a:endParaRPr lang="en-US" sz="1600" dirty="0"/>
          </a:p>
          <a:p>
            <a:endParaRPr lang="en-US" sz="1600" dirty="0"/>
          </a:p>
        </p:txBody>
      </p:sp>
    </p:spTree>
    <p:extLst>
      <p:ext uri="{BB962C8B-B14F-4D97-AF65-F5344CB8AC3E}">
        <p14:creationId xmlns:p14="http://schemas.microsoft.com/office/powerpoint/2010/main" val="550055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627" y="4474338"/>
            <a:ext cx="7956482" cy="819355"/>
          </a:xfrm>
        </p:spPr>
        <p:txBody>
          <a:bodyPr/>
          <a:lstStyle/>
          <a:p>
            <a:r>
              <a:rPr lang="en-US" dirty="0">
                <a:solidFill>
                  <a:srgbClr val="92D050"/>
                </a:solidFill>
              </a:rPr>
              <a:t>Holiday</a:t>
            </a:r>
            <a:r>
              <a:rPr lang="en-US" dirty="0"/>
              <a:t> </a:t>
            </a:r>
            <a:r>
              <a:rPr lang="en-US" dirty="0">
                <a:solidFill>
                  <a:srgbClr val="FF0000"/>
                </a:solidFill>
              </a:rPr>
              <a:t>Luncheon</a:t>
            </a:r>
          </a:p>
        </p:txBody>
      </p:sp>
      <p:sp>
        <p:nvSpPr>
          <p:cNvPr id="4" name="Text Placeholder 3"/>
          <p:cNvSpPr>
            <a:spLocks noGrp="1"/>
          </p:cNvSpPr>
          <p:nvPr>
            <p:ph type="body" sz="half" idx="2"/>
          </p:nvPr>
        </p:nvSpPr>
        <p:spPr>
          <a:xfrm>
            <a:off x="535632" y="5293693"/>
            <a:ext cx="7955280" cy="746924"/>
          </a:xfrm>
        </p:spPr>
        <p:txBody>
          <a:bodyPr/>
          <a:lstStyle/>
          <a:p>
            <a:r>
              <a:rPr lang="en-US" dirty="0"/>
              <a:t>Dresden Elementary School choir kicked off the celebration with their musical sunshine. Dunwoody has been a partner to Dresden for nearly 20 years.</a:t>
            </a:r>
          </a:p>
        </p:txBody>
      </p:sp>
      <p:pic>
        <p:nvPicPr>
          <p:cNvPr id="8" name="Picture Placeholder 7"/>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35627" y="1171575"/>
            <a:ext cx="8008988" cy="3212432"/>
          </a:xfrm>
        </p:spPr>
      </p:pic>
    </p:spTree>
    <p:extLst>
      <p:ext uri="{BB962C8B-B14F-4D97-AF65-F5344CB8AC3E}">
        <p14:creationId xmlns:p14="http://schemas.microsoft.com/office/powerpoint/2010/main" val="279382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6932" y="942975"/>
            <a:ext cx="2099568" cy="1408957"/>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0231" y="2146046"/>
            <a:ext cx="2009776" cy="158115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15119" y="704849"/>
            <a:ext cx="1447306" cy="1361333"/>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237" y="3807060"/>
            <a:ext cx="1270361" cy="1574565"/>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8945" y="1571625"/>
            <a:ext cx="3771206" cy="4229100"/>
          </a:xfrm>
          <a:prstGeom prst="rect">
            <a:avLst/>
          </a:prstGeom>
        </p:spPr>
      </p:pic>
      <p:sp>
        <p:nvSpPr>
          <p:cNvPr id="8" name="Title 1"/>
          <p:cNvSpPr txBox="1">
            <a:spLocks/>
          </p:cNvSpPr>
          <p:nvPr/>
        </p:nvSpPr>
        <p:spPr>
          <a:xfrm>
            <a:off x="4514849" y="753899"/>
            <a:ext cx="4305301" cy="1141576"/>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400" dirty="0">
                <a:solidFill>
                  <a:srgbClr val="92D050"/>
                </a:solidFill>
              </a:rPr>
              <a:t>SHARING</a:t>
            </a:r>
            <a:r>
              <a:rPr lang="en-US" sz="2400" dirty="0">
                <a:solidFill>
                  <a:srgbClr val="FF0000"/>
                </a:solidFill>
              </a:rPr>
              <a:t> HOLIDAY CHEER</a:t>
            </a:r>
          </a:p>
        </p:txBody>
      </p:sp>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56231" y="3807061"/>
            <a:ext cx="2965082" cy="2357916"/>
          </a:xfrm>
          <a:prstGeom prst="rect">
            <a:avLst/>
          </a:prstGeom>
        </p:spPr>
      </p:pic>
    </p:spTree>
    <p:extLst>
      <p:ext uri="{BB962C8B-B14F-4D97-AF65-F5344CB8AC3E}">
        <p14:creationId xmlns:p14="http://schemas.microsoft.com/office/powerpoint/2010/main" val="1495319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a:solidFill>
                  <a:srgbClr val="FFC000"/>
                </a:solidFill>
              </a:rPr>
              <a:t> remembering Dennis Crean: </a:t>
            </a:r>
            <a:br>
              <a:rPr lang="en-US" dirty="0">
                <a:solidFill>
                  <a:srgbClr val="FFC000"/>
                </a:solidFill>
              </a:rPr>
            </a:br>
            <a:r>
              <a:rPr lang="en-US" dirty="0">
                <a:solidFill>
                  <a:srgbClr val="FFC000"/>
                </a:solidFill>
              </a:rPr>
              <a:t>Honorable Georgia Citizen</a:t>
            </a:r>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94354" y="875479"/>
            <a:ext cx="7955286" cy="3575203"/>
          </a:xfrm>
        </p:spPr>
      </p:pic>
      <p:sp>
        <p:nvSpPr>
          <p:cNvPr id="4" name="Text Placeholder 3"/>
          <p:cNvSpPr>
            <a:spLocks noGrp="1"/>
          </p:cNvSpPr>
          <p:nvPr>
            <p:ph type="body" sz="half" idx="2"/>
          </p:nvPr>
        </p:nvSpPr>
        <p:spPr>
          <a:xfrm>
            <a:off x="594360" y="5516716"/>
            <a:ext cx="7955280" cy="998384"/>
          </a:xfrm>
        </p:spPr>
        <p:txBody>
          <a:bodyPr>
            <a:normAutofit fontScale="92500" lnSpcReduction="20000"/>
          </a:bodyPr>
          <a:lstStyle/>
          <a:p>
            <a:pPr>
              <a:lnSpc>
                <a:spcPct val="110000"/>
              </a:lnSpc>
            </a:pPr>
            <a:r>
              <a:rPr lang="en-US" dirty="0"/>
              <a:t>Rotarian Dennis Crean was honored posthumously at the holiday luncheon as an “Honorable Georgia Citizen” by the State.  State Rep. Tom Taylor worked with Secretary of State’s office and Governor’s office to honor Dennis. Pictured: Marie Crean and family with President Tina and government representatives. </a:t>
            </a:r>
          </a:p>
        </p:txBody>
      </p:sp>
    </p:spTree>
    <p:extLst>
      <p:ext uri="{BB962C8B-B14F-4D97-AF65-F5344CB8AC3E}">
        <p14:creationId xmlns:p14="http://schemas.microsoft.com/office/powerpoint/2010/main" val="1918082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5" y="4219341"/>
            <a:ext cx="7956482" cy="819355"/>
          </a:xfrm>
        </p:spPr>
        <p:txBody>
          <a:bodyPr/>
          <a:lstStyle/>
          <a:p>
            <a:r>
              <a:rPr lang="en-US" i="1" dirty="0">
                <a:solidFill>
                  <a:srgbClr val="00B0F0"/>
                </a:solidFill>
              </a:rPr>
              <a:t>RUNDUNWOODY</a:t>
            </a:r>
          </a:p>
        </p:txBody>
      </p:sp>
      <p:pic>
        <p:nvPicPr>
          <p:cNvPr id="7" name="Picture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599375" y="1016332"/>
            <a:ext cx="7950260" cy="3364832"/>
          </a:xfrm>
        </p:spPr>
      </p:pic>
      <p:sp>
        <p:nvSpPr>
          <p:cNvPr id="4" name="Text Placeholder 3"/>
          <p:cNvSpPr>
            <a:spLocks noGrp="1"/>
          </p:cNvSpPr>
          <p:nvPr>
            <p:ph type="body" sz="half" idx="2"/>
          </p:nvPr>
        </p:nvSpPr>
        <p:spPr>
          <a:xfrm>
            <a:off x="594355" y="5038695"/>
            <a:ext cx="7955280" cy="1123979"/>
          </a:xfrm>
        </p:spPr>
        <p:txBody>
          <a:bodyPr>
            <a:normAutofit lnSpcReduction="10000"/>
          </a:bodyPr>
          <a:lstStyle/>
          <a:p>
            <a:r>
              <a:rPr lang="en-US" dirty="0"/>
              <a:t>Our fall fundraiser … 5K Peachtree Qualifying run plus the Fun Run shown above. In 2016, we welcomed </a:t>
            </a:r>
            <a:r>
              <a:rPr lang="en-US" dirty="0" smtClean="0"/>
              <a:t>480 runners </a:t>
            </a:r>
            <a:r>
              <a:rPr lang="en-US" dirty="0"/>
              <a:t>and raised more than </a:t>
            </a:r>
            <a:r>
              <a:rPr lang="en-US" dirty="0" smtClean="0"/>
              <a:t>$42,000 </a:t>
            </a:r>
            <a:r>
              <a:rPr lang="en-US" dirty="0"/>
              <a:t>in sponsor fees. Together with the Governors Ball in the spring,  RunDunwoody funds the work we do to make a difference in our local community and around the world.</a:t>
            </a:r>
          </a:p>
        </p:txBody>
      </p:sp>
    </p:spTree>
    <p:extLst>
      <p:ext uri="{BB962C8B-B14F-4D97-AF65-F5344CB8AC3E}">
        <p14:creationId xmlns:p14="http://schemas.microsoft.com/office/powerpoint/2010/main" val="1173970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5" y="4573536"/>
            <a:ext cx="7956482" cy="819355"/>
          </a:xfrm>
        </p:spPr>
        <p:txBody>
          <a:bodyPr/>
          <a:lstStyle/>
          <a:p>
            <a:r>
              <a:rPr lang="en-US" i="1" dirty="0">
                <a:solidFill>
                  <a:srgbClr val="00B0F0"/>
                </a:solidFill>
              </a:rPr>
              <a:t>RUNDUNWOODY</a:t>
            </a:r>
          </a:p>
        </p:txBody>
      </p:sp>
      <p:sp>
        <p:nvSpPr>
          <p:cNvPr id="4" name="Text Placeholder 3"/>
          <p:cNvSpPr>
            <a:spLocks noGrp="1"/>
          </p:cNvSpPr>
          <p:nvPr>
            <p:ph type="body" sz="half" idx="2"/>
          </p:nvPr>
        </p:nvSpPr>
        <p:spPr>
          <a:xfrm>
            <a:off x="594360" y="5392891"/>
            <a:ext cx="6882765" cy="746924"/>
          </a:xfrm>
        </p:spPr>
        <p:txBody>
          <a:bodyPr>
            <a:normAutofit fontScale="92500"/>
          </a:bodyPr>
          <a:lstStyle/>
          <a:p>
            <a:r>
              <a:rPr lang="en-US" dirty="0"/>
              <a:t>Powered by volunteers from the Dunwoody Family of Rotary … including Rotarians and their families, the Atlanta Rotaract Club and Dunwoody High School Interact Club. Thanks to Bob O’Brien for leading this event!</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355" y="1155597"/>
            <a:ext cx="7651677" cy="354176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2274" y="847062"/>
            <a:ext cx="1889125" cy="1258157"/>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01541" y="3571875"/>
            <a:ext cx="1859858" cy="1743076"/>
          </a:xfrm>
          <a:prstGeom prst="rect">
            <a:avLst/>
          </a:prstGeom>
        </p:spPr>
      </p:pic>
    </p:spTree>
    <p:extLst>
      <p:ext uri="{BB962C8B-B14F-4D97-AF65-F5344CB8AC3E}">
        <p14:creationId xmlns:p14="http://schemas.microsoft.com/office/powerpoint/2010/main" val="1187678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69159" y="781051"/>
            <a:ext cx="3093516" cy="2876550"/>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0050" y="3190874"/>
            <a:ext cx="1304925" cy="2803173"/>
          </a:xfrm>
          <a:prstGeom prst="rect">
            <a:avLst/>
          </a:prstGeom>
        </p:spPr>
      </p:pic>
      <p:sp>
        <p:nvSpPr>
          <p:cNvPr id="4" name="Title 1"/>
          <p:cNvSpPr txBox="1">
            <a:spLocks/>
          </p:cNvSpPr>
          <p:nvPr/>
        </p:nvSpPr>
        <p:spPr>
          <a:xfrm>
            <a:off x="215039" y="1030236"/>
            <a:ext cx="2705100" cy="808089"/>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000" b="1" i="1" dirty="0" err="1">
                <a:solidFill>
                  <a:srgbClr val="00B0F0"/>
                </a:solidFill>
              </a:rPr>
              <a:t>RUNDUNWOODy</a:t>
            </a:r>
            <a:r>
              <a:rPr lang="en-US" sz="2000" b="1" i="1" dirty="0">
                <a:solidFill>
                  <a:srgbClr val="00B0F0"/>
                </a:solidFill>
              </a:rPr>
              <a:t>: JUST A GLIMPSE</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99986" y="3571875"/>
            <a:ext cx="1429489" cy="286067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1695" y="781052"/>
            <a:ext cx="1782565" cy="2676524"/>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2844" y="1762126"/>
            <a:ext cx="1949195" cy="2091242"/>
          </a:xfrm>
          <a:prstGeom prst="rect">
            <a:avLst/>
          </a:prstGeom>
        </p:spPr>
      </p:pic>
      <p:pic>
        <p:nvPicPr>
          <p:cNvPr id="8" name="Picture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4799" y="4000500"/>
            <a:ext cx="3620239" cy="2207022"/>
          </a:xfrm>
          <a:prstGeom prst="rect">
            <a:avLst/>
          </a:prstGeom>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93279" y="2807747"/>
            <a:ext cx="1890166" cy="1971675"/>
          </a:xfrm>
          <a:prstGeom prst="rect">
            <a:avLst/>
          </a:prstGeom>
        </p:spPr>
      </p:pic>
      <p:pic>
        <p:nvPicPr>
          <p:cNvPr id="10" name="Picture 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61431" y="4648723"/>
            <a:ext cx="1265658" cy="1914525"/>
          </a:xfrm>
          <a:prstGeom prst="rect">
            <a:avLst/>
          </a:prstGeom>
        </p:spPr>
      </p:pic>
    </p:spTree>
    <p:extLst>
      <p:ext uri="{BB962C8B-B14F-4D97-AF65-F5344CB8AC3E}">
        <p14:creationId xmlns:p14="http://schemas.microsoft.com/office/powerpoint/2010/main" val="1517676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GOVERNOR’s Ball</a:t>
            </a:r>
          </a:p>
        </p:txBody>
      </p:sp>
      <p:sp>
        <p:nvSpPr>
          <p:cNvPr id="4" name="Text Placeholder 3"/>
          <p:cNvSpPr>
            <a:spLocks noGrp="1"/>
          </p:cNvSpPr>
          <p:nvPr>
            <p:ph type="body" sz="half" idx="2"/>
          </p:nvPr>
        </p:nvSpPr>
        <p:spPr/>
        <p:txBody>
          <a:bodyPr/>
          <a:lstStyle/>
          <a:p>
            <a:r>
              <a:rPr lang="en-US" dirty="0"/>
              <a:t>Held Saturday, March 4, 2017 at the Westin Atlanta Perimeter North … we can assure you that it was a great party … and funds were raised to support the Rotary Club of Dunwoody as it “Dares to Be Better” and make a positive difference in the world.</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983567" y="2074334"/>
            <a:ext cx="5543550" cy="3490383"/>
          </a:xfrm>
          <a:prstGeom prst="rect">
            <a:avLst/>
          </a:prstGeom>
        </p:spPr>
      </p:pic>
    </p:spTree>
    <p:extLst>
      <p:ext uri="{BB962C8B-B14F-4D97-AF65-F5344CB8AC3E}">
        <p14:creationId xmlns:p14="http://schemas.microsoft.com/office/powerpoint/2010/main" val="642574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456" y="195660"/>
            <a:ext cx="6377940" cy="1889617"/>
          </a:xfrm>
        </p:spPr>
        <p:txBody>
          <a:bodyPr>
            <a:normAutofit/>
          </a:bodyPr>
          <a:lstStyle/>
          <a:p>
            <a:r>
              <a:rPr lang="en-US" sz="3200" dirty="0">
                <a:solidFill>
                  <a:srgbClr val="FFC000"/>
                </a:solidFill>
              </a:rPr>
              <a:t>Governor’s Ball …        seems like last night </a:t>
            </a:r>
            <a:br>
              <a:rPr lang="en-US" sz="3200" dirty="0">
                <a:solidFill>
                  <a:srgbClr val="FFC000"/>
                </a:solidFill>
              </a:rPr>
            </a:br>
            <a:r>
              <a:rPr lang="en-US" sz="2000" dirty="0">
                <a:solidFill>
                  <a:srgbClr val="FFC000"/>
                </a:solidFill>
              </a:rPr>
              <a:t>(Oh it was!)</a:t>
            </a:r>
            <a:endParaRPr lang="en-US" sz="3200" dirty="0">
              <a:solidFill>
                <a:srgbClr val="FFC000"/>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81" y="1577896"/>
            <a:ext cx="2794077" cy="2364059"/>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6908" y="1862254"/>
            <a:ext cx="1347638" cy="2642838"/>
          </a:xfrm>
          <a:prstGeom prst="rect">
            <a:avLst/>
          </a:prstGeom>
        </p:spPr>
      </p:pic>
      <p:pic>
        <p:nvPicPr>
          <p:cNvPr id="7" name="Picture 6"/>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8776"/>
                    </a14:imgEffect>
                    <a14:imgEffect>
                      <a14:saturation sat="67000"/>
                    </a14:imgEffect>
                  </a14:imgLayer>
                </a14:imgProps>
              </a:ext>
              <a:ext uri="{28A0092B-C50C-407E-A947-70E740481C1C}">
                <a14:useLocalDpi xmlns:a14="http://schemas.microsoft.com/office/drawing/2010/main"/>
              </a:ext>
            </a:extLst>
          </a:blip>
          <a:srcRect/>
          <a:stretch/>
        </p:blipFill>
        <p:spPr>
          <a:xfrm>
            <a:off x="282285" y="680222"/>
            <a:ext cx="3698846" cy="3064747"/>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8646" y="3350940"/>
            <a:ext cx="3818263" cy="2916045"/>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91685" y="4839371"/>
            <a:ext cx="2213711" cy="1583473"/>
          </a:xfrm>
          <a:prstGeom prst="rect">
            <a:avLst/>
          </a:prstGeom>
        </p:spPr>
      </p:pic>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17759" y="4026509"/>
            <a:ext cx="1911305" cy="1520045"/>
          </a:xfrm>
          <a:prstGeom prst="rect">
            <a:avLst/>
          </a:prstGeom>
        </p:spPr>
      </p:pic>
    </p:spTree>
    <p:extLst>
      <p:ext uri="{BB962C8B-B14F-4D97-AF65-F5344CB8AC3E}">
        <p14:creationId xmlns:p14="http://schemas.microsoft.com/office/powerpoint/2010/main" val="3483561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456" y="195660"/>
            <a:ext cx="6377940" cy="1220545"/>
          </a:xfrm>
        </p:spPr>
        <p:txBody>
          <a:bodyPr>
            <a:normAutofit/>
          </a:bodyPr>
          <a:lstStyle/>
          <a:p>
            <a:r>
              <a:rPr lang="en-US" sz="3200" dirty="0">
                <a:solidFill>
                  <a:srgbClr val="00B0F0"/>
                </a:solidFill>
              </a:rPr>
              <a:t>Dunwoody Rotary …                 in the news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751165" y="3939496"/>
            <a:ext cx="2430968" cy="1717142"/>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1280" y="850537"/>
            <a:ext cx="4304371" cy="211873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4321" y="1309099"/>
            <a:ext cx="2680899" cy="2123002"/>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694393" y="2615646"/>
            <a:ext cx="2141035" cy="2223807"/>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2349188" y="3012445"/>
            <a:ext cx="2472533" cy="1761708"/>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8837" y="3088889"/>
            <a:ext cx="2289065" cy="2040677"/>
          </a:xfrm>
          <a:prstGeom prst="rect">
            <a:avLst/>
          </a:prstGeom>
        </p:spPr>
      </p:pic>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70695" y="4326675"/>
            <a:ext cx="3177951" cy="2043718"/>
          </a:xfrm>
          <a:prstGeom prst="rect">
            <a:avLst/>
          </a:prstGeom>
        </p:spPr>
      </p:pic>
      <p:sp>
        <p:nvSpPr>
          <p:cNvPr id="11" name="TextBox 10"/>
          <p:cNvSpPr txBox="1"/>
          <p:nvPr/>
        </p:nvSpPr>
        <p:spPr>
          <a:xfrm>
            <a:off x="342488" y="5267438"/>
            <a:ext cx="3100039" cy="1200329"/>
          </a:xfrm>
          <a:prstGeom prst="rect">
            <a:avLst/>
          </a:prstGeom>
          <a:noFill/>
        </p:spPr>
        <p:txBody>
          <a:bodyPr wrap="square" rtlCol="0">
            <a:spAutoFit/>
          </a:bodyPr>
          <a:lstStyle/>
          <a:p>
            <a:r>
              <a:rPr lang="en-US" dirty="0"/>
              <a:t>A few of the many examples of Dottie Ransom’s fine work telling the Dunwoody story</a:t>
            </a:r>
          </a:p>
        </p:txBody>
      </p:sp>
    </p:spTree>
    <p:extLst>
      <p:ext uri="{BB962C8B-B14F-4D97-AF65-F5344CB8AC3E}">
        <p14:creationId xmlns:p14="http://schemas.microsoft.com/office/powerpoint/2010/main" val="3578536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1" y="753534"/>
            <a:ext cx="7955280" cy="2801935"/>
          </a:xfrm>
        </p:spPr>
        <p:txBody>
          <a:bodyPr/>
          <a:lstStyle/>
          <a:p>
            <a:r>
              <a:rPr lang="en-US" dirty="0">
                <a:solidFill>
                  <a:srgbClr val="00B0F0"/>
                </a:solidFill>
              </a:rPr>
              <a:t>The Rotary Club of Dunwoody</a:t>
            </a:r>
          </a:p>
        </p:txBody>
      </p:sp>
      <p:sp>
        <p:nvSpPr>
          <p:cNvPr id="3" name="Text Placeholder 2"/>
          <p:cNvSpPr>
            <a:spLocks noGrp="1"/>
          </p:cNvSpPr>
          <p:nvPr>
            <p:ph type="body" idx="1"/>
          </p:nvPr>
        </p:nvSpPr>
        <p:spPr>
          <a:xfrm>
            <a:off x="594360" y="3641726"/>
            <a:ext cx="7955281" cy="1354134"/>
          </a:xfrm>
        </p:spPr>
        <p:txBody>
          <a:bodyPr/>
          <a:lstStyle/>
          <a:p>
            <a:r>
              <a:rPr lang="en-US" dirty="0"/>
              <a:t>Daring to </a:t>
            </a:r>
            <a:r>
              <a:rPr lang="en-US" dirty="0">
                <a:solidFill>
                  <a:srgbClr val="FFC000"/>
                </a:solidFill>
              </a:rPr>
              <a:t>Be Better </a:t>
            </a:r>
            <a:r>
              <a:rPr lang="en-US" dirty="0"/>
              <a:t>… </a:t>
            </a:r>
            <a:r>
              <a:rPr lang="en-US" dirty="0">
                <a:solidFill>
                  <a:srgbClr val="FFC000"/>
                </a:solidFill>
              </a:rPr>
              <a:t>Inspire Youth </a:t>
            </a:r>
            <a:r>
              <a:rPr lang="en-US" dirty="0"/>
              <a:t>… </a:t>
            </a:r>
            <a:r>
              <a:rPr lang="en-US" dirty="0">
                <a:solidFill>
                  <a:srgbClr val="FFC000"/>
                </a:solidFill>
              </a:rPr>
              <a:t>Serve the Community and the World </a:t>
            </a:r>
            <a:r>
              <a:rPr lang="en-US" dirty="0"/>
              <a:t>… </a:t>
            </a:r>
            <a:r>
              <a:rPr lang="en-US" dirty="0">
                <a:solidFill>
                  <a:srgbClr val="FFC000"/>
                </a:solidFill>
              </a:rPr>
              <a:t>Enjoy the Family of Rotary</a:t>
            </a:r>
            <a:r>
              <a:rPr lang="en-US" dirty="0"/>
              <a:t> along the way!</a:t>
            </a:r>
          </a:p>
        </p:txBody>
      </p:sp>
      <p:pic>
        <p:nvPicPr>
          <p:cNvPr id="4" name="Picture 2" descr="1617RS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0885" y="580598"/>
            <a:ext cx="3058756" cy="14623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extLst>
      <p:ext uri="{BB962C8B-B14F-4D97-AF65-F5344CB8AC3E}">
        <p14:creationId xmlns:p14="http://schemas.microsoft.com/office/powerpoint/2010/main" val="250493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And our 2017-18 leaders</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Announced at our annual holiday luncheon</a:t>
            </a:r>
          </a:p>
        </p:txBody>
      </p:sp>
    </p:spTree>
    <p:extLst>
      <p:ext uri="{BB962C8B-B14F-4D97-AF65-F5344CB8AC3E}">
        <p14:creationId xmlns:p14="http://schemas.microsoft.com/office/powerpoint/2010/main" val="210935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307173"/>
            <a:ext cx="7701915" cy="1293028"/>
          </a:xfrm>
        </p:spPr>
        <p:txBody>
          <a:bodyPr>
            <a:noAutofit/>
          </a:bodyPr>
          <a:lstStyle/>
          <a:p>
            <a:r>
              <a:rPr lang="en-US" sz="3200" dirty="0">
                <a:solidFill>
                  <a:srgbClr val="00B0F0"/>
                </a:solidFill>
              </a:rPr>
              <a:t>We DARE TO INSPIRE YOUTH …</a:t>
            </a:r>
            <a:r>
              <a:rPr lang="en-US" sz="3200" dirty="0"/>
              <a:t/>
            </a:r>
            <a:br>
              <a:rPr lang="en-US" sz="3200" dirty="0"/>
            </a:br>
            <a:r>
              <a:rPr lang="en-US" sz="2800" dirty="0"/>
              <a:t>locally and around the world</a:t>
            </a:r>
            <a:endParaRPr lang="en-US" sz="32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6871" y="1609727"/>
            <a:ext cx="7772769" cy="4181329"/>
          </a:xfrm>
          <a:prstGeom prst="rect">
            <a:avLst/>
          </a:prstGeom>
        </p:spPr>
      </p:pic>
    </p:spTree>
    <p:extLst>
      <p:ext uri="{BB962C8B-B14F-4D97-AF65-F5344CB8AC3E}">
        <p14:creationId xmlns:p14="http://schemas.microsoft.com/office/powerpoint/2010/main" val="3240414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54" y="635356"/>
            <a:ext cx="7557186" cy="1199825"/>
          </a:xfrm>
        </p:spPr>
        <p:txBody>
          <a:bodyPr>
            <a:normAutofit/>
          </a:bodyPr>
          <a:lstStyle/>
          <a:p>
            <a:pPr algn="r"/>
            <a:r>
              <a:rPr lang="en-US" sz="3600" dirty="0">
                <a:solidFill>
                  <a:srgbClr val="00B0F0"/>
                </a:solidFill>
              </a:rPr>
              <a:t>We DARE TO INSPIRE YOUTH …</a:t>
            </a:r>
            <a:r>
              <a:rPr lang="en-US" sz="3600" dirty="0"/>
              <a:t/>
            </a:r>
            <a:br>
              <a:rPr lang="en-US" sz="3600" dirty="0"/>
            </a:br>
            <a:r>
              <a:rPr lang="en-US" dirty="0"/>
              <a:t>locally and around the world</a:t>
            </a:r>
            <a:endParaRPr lang="en-US" sz="4000" dirty="0"/>
          </a:p>
        </p:txBody>
      </p:sp>
      <p:sp>
        <p:nvSpPr>
          <p:cNvPr id="4" name="Text Placeholder 3"/>
          <p:cNvSpPr>
            <a:spLocks noGrp="1"/>
          </p:cNvSpPr>
          <p:nvPr>
            <p:ph type="body" sz="half" idx="2"/>
          </p:nvPr>
        </p:nvSpPr>
        <p:spPr>
          <a:xfrm>
            <a:off x="540667" y="2656849"/>
            <a:ext cx="1665503" cy="1174921"/>
          </a:xfrm>
        </p:spPr>
        <p:txBody>
          <a:bodyPr>
            <a:noAutofit/>
          </a:bodyPr>
          <a:lstStyle/>
          <a:p>
            <a:pPr algn="ctr"/>
            <a:r>
              <a:rPr lang="en-US" sz="1800" b="1" dirty="0">
                <a:solidFill>
                  <a:srgbClr val="00B0F0"/>
                </a:solidFill>
              </a:rPr>
              <a:t>Rotary Youth Exchange</a:t>
            </a:r>
          </a:p>
        </p:txBody>
      </p:sp>
      <p:sp>
        <p:nvSpPr>
          <p:cNvPr id="8" name="Text Placeholder 3"/>
          <p:cNvSpPr txBox="1">
            <a:spLocks/>
          </p:cNvSpPr>
          <p:nvPr/>
        </p:nvSpPr>
        <p:spPr>
          <a:xfrm>
            <a:off x="2810232" y="2656850"/>
            <a:ext cx="1674682" cy="15607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FFC000"/>
                </a:solidFill>
              </a:rPr>
              <a:t>Georgia Rotary Student Program</a:t>
            </a:r>
          </a:p>
        </p:txBody>
      </p:sp>
      <p:sp>
        <p:nvSpPr>
          <p:cNvPr id="9" name="Text Placeholder 3"/>
          <p:cNvSpPr txBox="1">
            <a:spLocks/>
          </p:cNvSpPr>
          <p:nvPr/>
        </p:nvSpPr>
        <p:spPr>
          <a:xfrm>
            <a:off x="5339295" y="4799650"/>
            <a:ext cx="1505787" cy="1059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FFC000"/>
                </a:solidFill>
              </a:rPr>
              <a:t>Rotaract Club of Metro Atlanta</a:t>
            </a:r>
          </a:p>
        </p:txBody>
      </p:sp>
      <p:sp>
        <p:nvSpPr>
          <p:cNvPr id="10" name="Text Placeholder 3"/>
          <p:cNvSpPr txBox="1">
            <a:spLocks/>
          </p:cNvSpPr>
          <p:nvPr/>
        </p:nvSpPr>
        <p:spPr>
          <a:xfrm>
            <a:off x="3044292" y="4799650"/>
            <a:ext cx="1440622" cy="1059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00B0F0"/>
                </a:solidFill>
              </a:rPr>
              <a:t>Dunwoody High Interact Club</a:t>
            </a:r>
          </a:p>
        </p:txBody>
      </p:sp>
      <p:sp>
        <p:nvSpPr>
          <p:cNvPr id="11" name="Text Placeholder 3"/>
          <p:cNvSpPr txBox="1">
            <a:spLocks/>
          </p:cNvSpPr>
          <p:nvPr/>
        </p:nvSpPr>
        <p:spPr>
          <a:xfrm>
            <a:off x="5210629" y="2830742"/>
            <a:ext cx="1785257" cy="11316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92D050"/>
                </a:solidFill>
              </a:rPr>
              <a:t>Junior Achievement</a:t>
            </a:r>
          </a:p>
        </p:txBody>
      </p:sp>
      <p:sp>
        <p:nvSpPr>
          <p:cNvPr id="12" name="Text Placeholder 3"/>
          <p:cNvSpPr txBox="1">
            <a:spLocks/>
          </p:cNvSpPr>
          <p:nvPr/>
        </p:nvSpPr>
        <p:spPr>
          <a:xfrm>
            <a:off x="678632" y="4362528"/>
            <a:ext cx="1389571" cy="1241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92D050"/>
                </a:solidFill>
              </a:rPr>
              <a:t>Peachtree</a:t>
            </a:r>
            <a:r>
              <a:rPr lang="en-US" b="1" dirty="0">
                <a:solidFill>
                  <a:srgbClr val="92D050"/>
                </a:solidFill>
              </a:rPr>
              <a:t> </a:t>
            </a:r>
            <a:r>
              <a:rPr lang="en-US" sz="1800" b="1" dirty="0">
                <a:solidFill>
                  <a:srgbClr val="92D050"/>
                </a:solidFill>
              </a:rPr>
              <a:t>Charter Middle Quiz Bowl</a:t>
            </a:r>
          </a:p>
        </p:txBody>
      </p:sp>
      <p:sp>
        <p:nvSpPr>
          <p:cNvPr id="13" name="Text Placeholder 3"/>
          <p:cNvSpPr txBox="1">
            <a:spLocks/>
          </p:cNvSpPr>
          <p:nvPr/>
        </p:nvSpPr>
        <p:spPr>
          <a:xfrm>
            <a:off x="7283699" y="4362528"/>
            <a:ext cx="1407342" cy="9932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00B0F0"/>
                </a:solidFill>
              </a:rPr>
              <a:t>Character Education</a:t>
            </a:r>
          </a:p>
        </p:txBody>
      </p:sp>
      <p:sp>
        <p:nvSpPr>
          <p:cNvPr id="14" name="Text Placeholder 3"/>
          <p:cNvSpPr txBox="1">
            <a:spLocks/>
          </p:cNvSpPr>
          <p:nvPr/>
        </p:nvSpPr>
        <p:spPr>
          <a:xfrm>
            <a:off x="7166669" y="2441521"/>
            <a:ext cx="1524372" cy="7784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FFC000"/>
                </a:solidFill>
              </a:rPr>
              <a:t>Books for Dresden</a:t>
            </a:r>
          </a:p>
        </p:txBody>
      </p:sp>
    </p:spTree>
    <p:extLst>
      <p:ext uri="{BB962C8B-B14F-4D97-AF65-F5344CB8AC3E}">
        <p14:creationId xmlns:p14="http://schemas.microsoft.com/office/powerpoint/2010/main" val="112726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290" y="302662"/>
            <a:ext cx="4644390" cy="1182738"/>
          </a:xfrm>
        </p:spPr>
        <p:txBody>
          <a:bodyPr>
            <a:normAutofit/>
          </a:bodyPr>
          <a:lstStyle/>
          <a:p>
            <a:pPr algn="r"/>
            <a:r>
              <a:rPr lang="en-US" dirty="0">
                <a:solidFill>
                  <a:srgbClr val="00B0F0"/>
                </a:solidFill>
              </a:rPr>
              <a:t>Launching rotary youth exchange</a:t>
            </a:r>
          </a:p>
        </p:txBody>
      </p:sp>
      <p:sp>
        <p:nvSpPr>
          <p:cNvPr id="4" name="Text Placeholder 3"/>
          <p:cNvSpPr>
            <a:spLocks noGrp="1"/>
          </p:cNvSpPr>
          <p:nvPr>
            <p:ph type="body" sz="half" idx="2"/>
          </p:nvPr>
        </p:nvSpPr>
        <p:spPr>
          <a:xfrm>
            <a:off x="638965" y="4749419"/>
            <a:ext cx="8121828" cy="1606776"/>
          </a:xfrm>
        </p:spPr>
        <p:txBody>
          <a:bodyPr/>
          <a:lstStyle/>
          <a:p>
            <a:pPr marL="285750" indent="-285750">
              <a:lnSpc>
                <a:spcPct val="100000"/>
              </a:lnSpc>
              <a:buFont typeface="Arial" panose="020B0604020202020204" pitchFamily="34" charset="0"/>
              <a:buChar char="•"/>
            </a:pPr>
            <a:r>
              <a:rPr lang="en-US" dirty="0"/>
              <a:t>New District effort led by Dunwoody Rotarian Michael Parks, an RYE alumnus</a:t>
            </a:r>
          </a:p>
          <a:p>
            <a:pPr marL="285750" indent="-285750">
              <a:lnSpc>
                <a:spcPct val="100000"/>
              </a:lnSpc>
              <a:buFont typeface="Arial" panose="020B0604020202020204" pitchFamily="34" charset="0"/>
              <a:buChar char="•"/>
            </a:pPr>
            <a:r>
              <a:rPr lang="en-US" dirty="0"/>
              <a:t>Club sponsoring two Dunwoody High students for 2017-18 school year … Yasmeen Herb (left) visits Taiwan and  Henry O’Connor (top) visits Thailand</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2060" y="1792221"/>
            <a:ext cx="3708733" cy="265037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965" y="1283171"/>
            <a:ext cx="3997911" cy="2857981"/>
          </a:xfrm>
          <a:prstGeom prst="rect">
            <a:avLst/>
          </a:prstGeom>
        </p:spPr>
      </p:pic>
    </p:spTree>
    <p:extLst>
      <p:ext uri="{BB962C8B-B14F-4D97-AF65-F5344CB8AC3E}">
        <p14:creationId xmlns:p14="http://schemas.microsoft.com/office/powerpoint/2010/main" val="63682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215" y="348385"/>
            <a:ext cx="5210400" cy="1000913"/>
          </a:xfrm>
        </p:spPr>
        <p:txBody>
          <a:bodyPr>
            <a:normAutofit fontScale="90000"/>
          </a:bodyPr>
          <a:lstStyle/>
          <a:p>
            <a:r>
              <a:rPr lang="en-US" dirty="0">
                <a:solidFill>
                  <a:srgbClr val="FFC000"/>
                </a:solidFill>
              </a:rPr>
              <a:t>Supporting Georgia rotary student program</a:t>
            </a:r>
          </a:p>
        </p:txBody>
      </p:sp>
      <p:sp>
        <p:nvSpPr>
          <p:cNvPr id="4" name="Text Placeholder 3"/>
          <p:cNvSpPr>
            <a:spLocks noGrp="1"/>
          </p:cNvSpPr>
          <p:nvPr>
            <p:ph type="body" sz="half" idx="2"/>
          </p:nvPr>
        </p:nvSpPr>
        <p:spPr>
          <a:xfrm>
            <a:off x="4876429" y="1575856"/>
            <a:ext cx="3668186" cy="4616397"/>
          </a:xfrm>
        </p:spPr>
        <p:txBody>
          <a:bodyPr/>
          <a:lstStyle/>
          <a:p>
            <a:r>
              <a:rPr lang="en-US" dirty="0"/>
              <a:t>Marc Gevers, South Africa</a:t>
            </a:r>
          </a:p>
          <a:p>
            <a:r>
              <a:rPr lang="en-US" dirty="0"/>
              <a:t>Our 33rd GRSP student</a:t>
            </a:r>
          </a:p>
          <a:p>
            <a:r>
              <a:rPr lang="en-US" dirty="0"/>
              <a:t>Host Family: David &amp; Judy Gordon</a:t>
            </a:r>
          </a:p>
          <a:p>
            <a:endParaRPr lang="en-US" dirty="0"/>
          </a:p>
          <a:p>
            <a:r>
              <a:rPr lang="en-US" dirty="0"/>
              <a:t>Lorri Christopher, GRSP Secretary</a:t>
            </a:r>
          </a:p>
          <a:p>
            <a:r>
              <a:rPr lang="en-US" dirty="0"/>
              <a:t>Jackie Cuthbert, Line Trustee</a:t>
            </a:r>
          </a:p>
          <a:p>
            <a:endParaRPr lang="en-US" dirty="0"/>
          </a:p>
          <a:p>
            <a:r>
              <a:rPr lang="en-US" dirty="0"/>
              <a:t>Sponsor: GRSP Leadership Weekend</a:t>
            </a:r>
          </a:p>
        </p:txBody>
      </p:sp>
      <p:sp>
        <p:nvSpPr>
          <p:cNvPr id="9" name="Picture Placeholder 8"/>
          <p:cNvSpPr>
            <a:spLocks noGrp="1"/>
          </p:cNvSpPr>
          <p:nvPr>
            <p:ph type="pic" idx="1"/>
          </p:nvPr>
        </p:nvSpPr>
        <p:spPr>
          <a:xfrm>
            <a:off x="594355" y="1575856"/>
            <a:ext cx="4137302" cy="4853972"/>
          </a:xfrm>
        </p:spPr>
      </p:sp>
      <p:pic>
        <p:nvPicPr>
          <p:cNvPr id="10" name="Picture 9" descr="cid:b84de0be-5732-4494-98cd-37c8272f121c@icloud.com"/>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rot="5400000">
            <a:off x="177775" y="1875949"/>
            <a:ext cx="4941060" cy="4166702"/>
          </a:xfrm>
          <a:prstGeom prst="rect">
            <a:avLst/>
          </a:prstGeom>
          <a:noFill/>
          <a:ln w="9525">
            <a:noFill/>
            <a:miter lim="800000"/>
            <a:headEnd/>
            <a:tailEnd/>
          </a:ln>
        </p:spPr>
      </p:pic>
    </p:spTree>
    <p:extLst>
      <p:ext uri="{BB962C8B-B14F-4D97-AF65-F5344CB8AC3E}">
        <p14:creationId xmlns:p14="http://schemas.microsoft.com/office/powerpoint/2010/main" val="3160194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Hosting GRSP Leadership weekend</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599380" y="1290389"/>
            <a:ext cx="7950260" cy="3406972"/>
          </a:xfrm>
        </p:spPr>
      </p:pic>
      <p:sp>
        <p:nvSpPr>
          <p:cNvPr id="4" name="Text Placeholder 3"/>
          <p:cNvSpPr>
            <a:spLocks noGrp="1"/>
          </p:cNvSpPr>
          <p:nvPr>
            <p:ph type="body" sz="half" idx="2"/>
          </p:nvPr>
        </p:nvSpPr>
        <p:spPr>
          <a:xfrm>
            <a:off x="594956" y="5516716"/>
            <a:ext cx="7955280" cy="746924"/>
          </a:xfrm>
        </p:spPr>
        <p:txBody>
          <a:bodyPr/>
          <a:lstStyle/>
          <a:p>
            <a:r>
              <a:rPr lang="en-US" dirty="0"/>
              <a:t>Chair: Louise Barden, International Service Director</a:t>
            </a:r>
          </a:p>
        </p:txBody>
      </p:sp>
    </p:spTree>
    <p:extLst>
      <p:ext uri="{BB962C8B-B14F-4D97-AF65-F5344CB8AC3E}">
        <p14:creationId xmlns:p14="http://schemas.microsoft.com/office/powerpoint/2010/main" val="4066984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3198</TotalTime>
  <Words>1208</Words>
  <Application>Microsoft Office PowerPoint</Application>
  <PresentationFormat>On-screen Show (4:3)</PresentationFormat>
  <Paragraphs>141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Century Gothic</vt:lpstr>
      <vt:lpstr>Vapor Trail</vt:lpstr>
      <vt:lpstr>the Spirit of Dunwoody</vt:lpstr>
      <vt:lpstr>IT Starts with our leadership tradition</vt:lpstr>
      <vt:lpstr>This year’s leaders</vt:lpstr>
      <vt:lpstr>And our 2017-18 leaders</vt:lpstr>
      <vt:lpstr>We DARE TO INSPIRE YOUTH … locally and around the world</vt:lpstr>
      <vt:lpstr>We DARE TO INSPIRE YOUTH … locally and around the world</vt:lpstr>
      <vt:lpstr>Launching rotary youth exchange</vt:lpstr>
      <vt:lpstr>Supporting Georgia rotary student program</vt:lpstr>
      <vt:lpstr>Hosting GRSP Leadership weekend</vt:lpstr>
      <vt:lpstr>STARTING with Visit to Center for Civil  and Human Rights</vt:lpstr>
      <vt:lpstr>And continuing with fierce conversations … </vt:lpstr>
      <vt:lpstr>Packing meals to feed 10,000 people … </vt:lpstr>
      <vt:lpstr>And presenting programs to serve humanity</vt:lpstr>
      <vt:lpstr>Thanks to our LEADERSHIP weekend partners</vt:lpstr>
      <vt:lpstr>Volunteering for Junior achievement</vt:lpstr>
      <vt:lpstr>Coaching PCMS for Quiz Bowl 2017: Everyone wins!</vt:lpstr>
      <vt:lpstr>GIVING BOOKS TO DRESDEN:  20-Year tradition</vt:lpstr>
      <vt:lpstr>GIVING BOOKS TO DRESDEN:  20-Year tradition</vt:lpstr>
      <vt:lpstr>Sponsoring INTERACT AND ROTARACT</vt:lpstr>
      <vt:lpstr>We dare to dream of a better world and support that vision</vt:lpstr>
      <vt:lpstr>Supporting the Rotary Foundation as of February 20, 2017</vt:lpstr>
      <vt:lpstr>Among our new AND continuing TRF SUPPORTERS …</vt:lpstr>
      <vt:lpstr>Supporting  Family Health Days in Africa</vt:lpstr>
      <vt:lpstr>HONORING OUR MILITARY</vt:lpstr>
      <vt:lpstr>Bringing a Toy to Lunch … Our Holiday Tradition</vt:lpstr>
      <vt:lpstr>Daring to serve in Dunwoody</vt:lpstr>
      <vt:lpstr>Dunwoody 4th of July</vt:lpstr>
      <vt:lpstr>WE DARE TO enjoy  our family of Rotary</vt:lpstr>
      <vt:lpstr>GRSP Welcome Party</vt:lpstr>
      <vt:lpstr>Holiday Luncheon</vt:lpstr>
      <vt:lpstr>PowerPoint Presentation</vt:lpstr>
      <vt:lpstr> remembering Dennis Crean:  Honorable Georgia Citizen</vt:lpstr>
      <vt:lpstr>RUNDUNWOODY</vt:lpstr>
      <vt:lpstr>RUNDUNWOODY</vt:lpstr>
      <vt:lpstr>PowerPoint Presentation</vt:lpstr>
      <vt:lpstr>GOVERNOR’s Ball</vt:lpstr>
      <vt:lpstr>Governor’s Ball …        seems like last night  (Oh it was!)</vt:lpstr>
      <vt:lpstr>Dunwoody Rotary …                 in the news</vt:lpstr>
      <vt:lpstr>The Rotary Club of Dunwoody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JGC</dc:creator>
  <cp:lastModifiedBy>Rick Woods</cp:lastModifiedBy>
  <cp:revision>90</cp:revision>
  <dcterms:created xsi:type="dcterms:W3CDTF">2017-02-19T13:27:46Z</dcterms:created>
  <dcterms:modified xsi:type="dcterms:W3CDTF">2017-03-05T20:56:38Z</dcterms:modified>
</cp:coreProperties>
</file>